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Microsoft_Equation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92" r:id="rId3"/>
    <p:sldId id="401" r:id="rId4"/>
    <p:sldId id="386" r:id="rId5"/>
    <p:sldId id="387" r:id="rId6"/>
    <p:sldId id="402" r:id="rId7"/>
    <p:sldId id="362" r:id="rId8"/>
    <p:sldId id="406" r:id="rId9"/>
    <p:sldId id="389" r:id="rId10"/>
    <p:sldId id="405" r:id="rId11"/>
    <p:sldId id="407" r:id="rId12"/>
    <p:sldId id="408" r:id="rId13"/>
    <p:sldId id="390" r:id="rId14"/>
    <p:sldId id="391" r:id="rId15"/>
    <p:sldId id="392" r:id="rId16"/>
    <p:sldId id="393" r:id="rId17"/>
    <p:sldId id="409" r:id="rId18"/>
    <p:sldId id="394" r:id="rId19"/>
    <p:sldId id="410" r:id="rId20"/>
    <p:sldId id="403" r:id="rId21"/>
    <p:sldId id="414" r:id="rId22"/>
    <p:sldId id="415" r:id="rId23"/>
    <p:sldId id="416" r:id="rId24"/>
    <p:sldId id="417" r:id="rId25"/>
    <p:sldId id="418" r:id="rId26"/>
    <p:sldId id="419" r:id="rId27"/>
    <p:sldId id="420" r:id="rId28"/>
    <p:sldId id="421" r:id="rId29"/>
    <p:sldId id="422" r:id="rId30"/>
    <p:sldId id="404" r:id="rId31"/>
    <p:sldId id="396" r:id="rId32"/>
    <p:sldId id="398" r:id="rId33"/>
    <p:sldId id="397" r:id="rId34"/>
    <p:sldId id="400" r:id="rId35"/>
    <p:sldId id="322" r:id="rId36"/>
    <p:sldId id="399" r:id="rId37"/>
    <p:sldId id="3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C2F1BD-6951-BB4E-999E-1A3C896B33A1}">
          <p14:sldIdLst>
            <p14:sldId id="256"/>
            <p14:sldId id="292"/>
            <p14:sldId id="401"/>
            <p14:sldId id="386"/>
            <p14:sldId id="387"/>
            <p14:sldId id="402"/>
            <p14:sldId id="362"/>
          </p14:sldIdLst>
        </p14:section>
        <p14:section name="Untitled Section" id="{E95DD4B7-C620-3B47-BD4C-68460915B0CF}">
          <p14:sldIdLst>
            <p14:sldId id="406"/>
            <p14:sldId id="389"/>
            <p14:sldId id="405"/>
            <p14:sldId id="407"/>
            <p14:sldId id="408"/>
            <p14:sldId id="390"/>
            <p14:sldId id="391"/>
            <p14:sldId id="392"/>
            <p14:sldId id="393"/>
            <p14:sldId id="409"/>
            <p14:sldId id="394"/>
            <p14:sldId id="410"/>
            <p14:sldId id="403"/>
            <p14:sldId id="414"/>
            <p14:sldId id="415"/>
            <p14:sldId id="416"/>
            <p14:sldId id="417"/>
            <p14:sldId id="418"/>
            <p14:sldId id="419"/>
            <p14:sldId id="420"/>
            <p14:sldId id="421"/>
            <p14:sldId id="422"/>
            <p14:sldId id="404"/>
            <p14:sldId id="396"/>
            <p14:sldId id="398"/>
            <p14:sldId id="397"/>
            <p14:sldId id="400"/>
            <p14:sldId id="322"/>
            <p14:sldId id="399"/>
            <p14:sldId id="38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a-Maria Pis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DE6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9424" autoAdjust="0"/>
  </p:normalViewPr>
  <p:slideViewPr>
    <p:cSldViewPr snapToGrid="0" snapToObjects="1">
      <p:cViewPr>
        <p:scale>
          <a:sx n="94" d="100"/>
          <a:sy n="94" d="100"/>
        </p:scale>
        <p:origin x="-136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commentAuthors" Target="commentAuthors.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37B48D-A559-6F41-A85D-9198382D8E74}" type="datetime1">
              <a:rPr lang="en-US" smtClean="0"/>
              <a:t>3/6/16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EF503E-FB01-774D-B215-308DA8CA02E8}" type="slidenum">
              <a:rPr lang="en-US" smtClean="0"/>
              <a:t>‹#›</a:t>
            </a:fld>
            <a:endParaRPr lang="en-US"/>
          </a:p>
        </p:txBody>
      </p:sp>
    </p:spTree>
    <p:extLst>
      <p:ext uri="{BB962C8B-B14F-4D97-AF65-F5344CB8AC3E}">
        <p14:creationId xmlns:p14="http://schemas.microsoft.com/office/powerpoint/2010/main" val="2785588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7269D8-8511-224D-9EC2-608B032B74D9}" type="datetime1">
              <a:rPr lang="en-US" smtClean="0"/>
              <a:t>3/6/16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B4712D-D2CB-8747-9EC4-89869EAABFB2}" type="slidenum">
              <a:rPr lang="en-US" smtClean="0"/>
              <a:t>‹#›</a:t>
            </a:fld>
            <a:endParaRPr lang="en-US"/>
          </a:p>
        </p:txBody>
      </p:sp>
    </p:spTree>
    <p:extLst>
      <p:ext uri="{BB962C8B-B14F-4D97-AF65-F5344CB8AC3E}">
        <p14:creationId xmlns:p14="http://schemas.microsoft.com/office/powerpoint/2010/main" val="3596897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what I would like to talk about today is the minimum</a:t>
            </a:r>
            <a:r>
              <a:rPr lang="en-US" baseline="0" dirty="0" smtClean="0"/>
              <a:t> core mass for giant planet formation. Now, when we think of minimum core mass, we think core accretion. In core accretion, we know that for a giant planet to form it needs a solid core, that grows, and once it becomes massive enough it can then accumulate a significant atmosphere. How big of a core do we need? Well, typically this value is believed to be around 10 Me. However, this is not a constant, and it not only depends on where we are in the disk but also on how fast the core grows. Now why do we care about this? We have seen throughout this week giant planets imaged at wide separations. Now, we don’t know whether these planets formed through core accretion or not; but if they do, and if core accretion works at large separations, then it’s very important to understand how it works, and more importantly to be able to place a robust </a:t>
            </a:r>
            <a:r>
              <a:rPr lang="en-US" baseline="0" dirty="0" err="1" smtClean="0"/>
              <a:t>absolut</a:t>
            </a:r>
            <a:r>
              <a:rPr lang="en-US" baseline="0" dirty="0" smtClean="0"/>
              <a:t> minimum for a giant planet to form within the lifetime of the </a:t>
            </a:r>
            <a:r>
              <a:rPr lang="en-US" baseline="0" dirty="0" err="1" smtClean="0"/>
              <a:t>protoplanetary</a:t>
            </a:r>
            <a:r>
              <a:rPr lang="en-US" baseline="0" dirty="0" smtClean="0"/>
              <a:t> disk. And this is what I am going to talk about today.</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1</a:t>
            </a:fld>
            <a:endParaRPr lang="en-US"/>
          </a:p>
        </p:txBody>
      </p:sp>
    </p:spTree>
    <p:extLst>
      <p:ext uri="{BB962C8B-B14F-4D97-AF65-F5344CB8AC3E}">
        <p14:creationId xmlns:p14="http://schemas.microsoft.com/office/powerpoint/2010/main" val="355024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while and make the</a:t>
            </a:r>
            <a:r>
              <a:rPr lang="en-US" baseline="0" dirty="0" smtClean="0"/>
              <a:t> figure </a:t>
            </a:r>
            <a:r>
              <a:rPr lang="en-US" dirty="0" smtClean="0"/>
              <a:t>bigger.</a:t>
            </a:r>
            <a:endParaRPr lang="en-US" dirty="0"/>
          </a:p>
        </p:txBody>
      </p:sp>
      <p:sp>
        <p:nvSpPr>
          <p:cNvPr id="4" name="Slide Number Placeholder 3"/>
          <p:cNvSpPr>
            <a:spLocks noGrp="1"/>
          </p:cNvSpPr>
          <p:nvPr>
            <p:ph type="sldNum" sz="quarter" idx="10"/>
          </p:nvPr>
        </p:nvSpPr>
        <p:spPr/>
        <p:txBody>
          <a:bodyPr/>
          <a:lstStyle/>
          <a:p>
            <a:fld id="{08B4712D-D2CB-8747-9EC4-89869EAABFB2}" type="slidenum">
              <a:rPr lang="en-US" smtClean="0"/>
              <a:t>5</a:t>
            </a:fld>
            <a:endParaRPr lang="en-US"/>
          </a:p>
        </p:txBody>
      </p:sp>
    </p:spTree>
    <p:extLst>
      <p:ext uri="{BB962C8B-B14F-4D97-AF65-F5344CB8AC3E}">
        <p14:creationId xmlns:p14="http://schemas.microsoft.com/office/powerpoint/2010/main" val="81248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3/6/16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3/6/16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3/6/16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3/6/16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3/6/16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3/6/16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9.emf"/><Relationship Id="rId5" Type="http://schemas.openxmlformats.org/officeDocument/2006/relationships/image" Target="../media/image10.jpeg"/><Relationship Id="rId6" Type="http://schemas.microsoft.com/office/2007/relationships/hdphoto" Target="../media/hdphoto1.wdp"/><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1.png"/><Relationship Id="rId1" Type="http://schemas.microsoft.com/office/2007/relationships/media" Target="../media/media1.mov"/><Relationship Id="rId2" Type="http://schemas.openxmlformats.org/officeDocument/2006/relationships/video" Target="../media/media1.mov"/></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2.mov"/><Relationship Id="rId2" Type="http://schemas.openxmlformats.org/officeDocument/2006/relationships/video" Target="../media/media2.mo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3.png"/><Relationship Id="rId1" Type="http://schemas.microsoft.com/office/2007/relationships/media" Target="../media/media3.mov"/><Relationship Id="rId2" Type="http://schemas.openxmlformats.org/officeDocument/2006/relationships/video" Target="../media/media3.mov"/></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0974"/>
            <a:ext cx="7772400" cy="1760345"/>
          </a:xfrm>
        </p:spPr>
        <p:txBody>
          <a:bodyPr>
            <a:normAutofit/>
          </a:bodyPr>
          <a:lstStyle/>
          <a:p>
            <a:r>
              <a:rPr lang="en-US" dirty="0" smtClean="0">
                <a:solidFill>
                  <a:srgbClr val="FFFF00"/>
                </a:solidFill>
              </a:rPr>
              <a:t>On the Origins of Gas Giant Compositions</a:t>
            </a:r>
            <a:endParaRPr lang="en-US" dirty="0">
              <a:solidFill>
                <a:srgbClr val="FFFF00"/>
              </a:solidFill>
            </a:endParaRPr>
          </a:p>
        </p:txBody>
      </p:sp>
      <p:sp>
        <p:nvSpPr>
          <p:cNvPr id="3" name="Subtitle 2"/>
          <p:cNvSpPr>
            <a:spLocks noGrp="1"/>
          </p:cNvSpPr>
          <p:nvPr>
            <p:ph type="subTitle" idx="1"/>
          </p:nvPr>
        </p:nvSpPr>
        <p:spPr>
          <a:xfrm>
            <a:off x="1" y="2847746"/>
            <a:ext cx="8985238" cy="2103740"/>
          </a:xfrm>
        </p:spPr>
        <p:txBody>
          <a:bodyPr>
            <a:normAutofit fontScale="55000" lnSpcReduction="20000"/>
          </a:bodyPr>
          <a:lstStyle/>
          <a:p>
            <a:r>
              <a:rPr lang="en-US" sz="5500" dirty="0" smtClean="0"/>
              <a:t>Ana-Maria Piso</a:t>
            </a:r>
          </a:p>
          <a:p>
            <a:endParaRPr lang="en-US" sz="3800" dirty="0" smtClean="0"/>
          </a:p>
          <a:p>
            <a:r>
              <a:rPr lang="en-US" sz="4000" dirty="0" smtClean="0"/>
              <a:t>Advisor: Karin </a:t>
            </a:r>
            <a:r>
              <a:rPr lang="en-US" sz="4000" dirty="0" err="1" smtClean="0"/>
              <a:t>Öberg</a:t>
            </a:r>
            <a:endParaRPr lang="en-US" sz="4000" dirty="0" smtClean="0"/>
          </a:p>
          <a:p>
            <a:r>
              <a:rPr lang="en-US" sz="4000" dirty="0" smtClean="0"/>
              <a:t>Collaborators: Ruth Murray-Clay, </a:t>
            </a:r>
            <a:r>
              <a:rPr lang="en-US" sz="4000" dirty="0" err="1" smtClean="0"/>
              <a:t>Til</a:t>
            </a:r>
            <a:r>
              <a:rPr lang="en-US" sz="4000" dirty="0" smtClean="0"/>
              <a:t> </a:t>
            </a:r>
            <a:r>
              <a:rPr lang="en-US" sz="4000" dirty="0" err="1" smtClean="0"/>
              <a:t>Birnstiel</a:t>
            </a:r>
            <a:r>
              <a:rPr lang="en-US" sz="4000" dirty="0" smtClean="0"/>
              <a:t>, Andrew </a:t>
            </a:r>
            <a:r>
              <a:rPr lang="en-US" sz="4000" dirty="0" err="1" smtClean="0"/>
              <a:t>Youdin</a:t>
            </a:r>
            <a:r>
              <a:rPr lang="en-US" sz="4000" dirty="0" smtClean="0"/>
              <a:t>, </a:t>
            </a:r>
            <a:r>
              <a:rPr lang="en-US" sz="4000" dirty="0" err="1" smtClean="0"/>
              <a:t>Jamila</a:t>
            </a:r>
            <a:r>
              <a:rPr lang="en-US" sz="4000" dirty="0" smtClean="0"/>
              <a:t> </a:t>
            </a:r>
            <a:r>
              <a:rPr lang="en-US" sz="4000" dirty="0" err="1" smtClean="0"/>
              <a:t>Pegues</a:t>
            </a:r>
            <a:endParaRPr lang="en-US" sz="4000" dirty="0" smtClean="0"/>
          </a:p>
          <a:p>
            <a:r>
              <a:rPr lang="en-US" sz="4000" dirty="0" smtClean="0"/>
              <a:t>Thesis Advisory Committee: Matthew Holman, Sean Andrews, </a:t>
            </a:r>
            <a:r>
              <a:rPr lang="en-US" sz="4000" dirty="0" err="1" smtClean="0"/>
              <a:t>Dimitar</a:t>
            </a:r>
            <a:r>
              <a:rPr lang="en-US" sz="4000" dirty="0" smtClean="0"/>
              <a:t> </a:t>
            </a:r>
            <a:r>
              <a:rPr lang="en-US" sz="4000" dirty="0" err="1" smtClean="0"/>
              <a:t>Sasselov</a:t>
            </a:r>
            <a:endParaRPr lang="en-US" sz="4000" dirty="0" smtClean="0"/>
          </a:p>
        </p:txBody>
      </p:sp>
      <p:sp>
        <p:nvSpPr>
          <p:cNvPr id="6" name="TextBox 5"/>
          <p:cNvSpPr txBox="1"/>
          <p:nvPr/>
        </p:nvSpPr>
        <p:spPr>
          <a:xfrm>
            <a:off x="2255468" y="5261931"/>
            <a:ext cx="4788102" cy="646331"/>
          </a:xfrm>
          <a:prstGeom prst="rect">
            <a:avLst/>
          </a:prstGeom>
          <a:noFill/>
        </p:spPr>
        <p:txBody>
          <a:bodyPr wrap="square" rtlCol="0">
            <a:spAutoFit/>
          </a:bodyPr>
          <a:lstStyle/>
          <a:p>
            <a:r>
              <a:rPr lang="en-US" dirty="0" smtClean="0">
                <a:solidFill>
                  <a:srgbClr val="FFFF00"/>
                </a:solidFill>
              </a:rPr>
              <a:t>TAC Meeting Presentation: March 9</a:t>
            </a:r>
            <a:r>
              <a:rPr lang="en-US" baseline="30000" dirty="0" smtClean="0">
                <a:solidFill>
                  <a:srgbClr val="FFFF00"/>
                </a:solidFill>
              </a:rPr>
              <a:t>th</a:t>
            </a:r>
            <a:r>
              <a:rPr lang="en-US" dirty="0" smtClean="0">
                <a:solidFill>
                  <a:srgbClr val="FFFF00"/>
                </a:solidFill>
              </a:rPr>
              <a:t> , 2016</a:t>
            </a:r>
          </a:p>
          <a:p>
            <a:endParaRPr lang="en-US" dirty="0"/>
          </a:p>
        </p:txBody>
      </p:sp>
    </p:spTree>
    <p:extLst>
      <p:ext uri="{BB962C8B-B14F-4D97-AF65-F5344CB8AC3E}">
        <p14:creationId xmlns:p14="http://schemas.microsoft.com/office/powerpoint/2010/main" val="838421942"/>
      </p:ext>
    </p:extLst>
  </p:cSld>
  <p:clrMapOvr>
    <a:masterClrMapping/>
  </p:clrMapOvr>
  <mc:AlternateContent xmlns:mc="http://schemas.openxmlformats.org/markup-compatibility/2006" xmlns:p14="http://schemas.microsoft.com/office/powerpoint/2010/main">
    <mc:Choice Requires="p14">
      <p:transition spd="slow" p14:dur="2000" advTm="79534"/>
    </mc:Choice>
    <mc:Fallback xmlns="">
      <p:transition xmlns:p14="http://schemas.microsoft.com/office/powerpoint/2010/main" spd="slow" advTm="79534"/>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428"/>
            <a:ext cx="8229600" cy="1143000"/>
          </a:xfrm>
        </p:spPr>
        <p:txBody>
          <a:bodyPr>
            <a:normAutofit fontScale="90000"/>
          </a:bodyPr>
          <a:lstStyle/>
          <a:p>
            <a:r>
              <a:rPr lang="en-US" dirty="0" smtClean="0">
                <a:solidFill>
                  <a:srgbClr val="FFFF00"/>
                </a:solidFill>
              </a:rPr>
              <a:t>Paper submitted to </a:t>
            </a:r>
            <a:r>
              <a:rPr lang="en-US" dirty="0" smtClean="0">
                <a:solidFill>
                  <a:srgbClr val="FFFF00"/>
                </a:solidFill>
              </a:rPr>
              <a:t>be submitted to </a:t>
            </a:r>
            <a:r>
              <a:rPr lang="en-US" dirty="0" err="1" smtClean="0">
                <a:solidFill>
                  <a:srgbClr val="FFFF00"/>
                </a:solidFill>
              </a:rPr>
              <a:t>ApJ</a:t>
            </a:r>
            <a:r>
              <a:rPr lang="en-US" dirty="0" smtClean="0">
                <a:solidFill>
                  <a:srgbClr val="FFFF00"/>
                </a:solidFill>
              </a:rPr>
              <a:t> by March 11</a:t>
            </a:r>
            <a:endParaRPr lang="en-US" dirty="0">
              <a:solidFill>
                <a:srgbClr val="FFFF00"/>
              </a:solidFill>
            </a:endParaRPr>
          </a:p>
        </p:txBody>
      </p:sp>
      <p:sp>
        <p:nvSpPr>
          <p:cNvPr id="3" name="Content Placeholder 2"/>
          <p:cNvSpPr>
            <a:spLocks noGrp="1"/>
          </p:cNvSpPr>
          <p:nvPr>
            <p:ph idx="1"/>
          </p:nvPr>
        </p:nvSpPr>
        <p:spPr>
          <a:xfrm>
            <a:off x="457200" y="2332037"/>
            <a:ext cx="8229600" cy="4525963"/>
          </a:xfrm>
        </p:spPr>
        <p:txBody>
          <a:bodyPr/>
          <a:lstStyle/>
          <a:p>
            <a:pPr marL="0" indent="0">
              <a:buNone/>
            </a:pPr>
            <a:endParaRPr lang="en-US" dirty="0" smtClean="0"/>
          </a:p>
          <a:p>
            <a:pPr marL="0" indent="0" algn="ctr">
              <a:buNone/>
            </a:pPr>
            <a:r>
              <a:rPr lang="en-US" dirty="0" smtClean="0"/>
              <a:t> </a:t>
            </a:r>
            <a:r>
              <a:rPr lang="en-US" b="1" dirty="0"/>
              <a:t>Piso, A.-M. A</a:t>
            </a:r>
            <a:r>
              <a:rPr lang="en-US" dirty="0"/>
              <a:t>., Oberg, K. I., </a:t>
            </a:r>
            <a:r>
              <a:rPr lang="en-US" dirty="0" smtClean="0"/>
              <a:t>&amp; </a:t>
            </a:r>
            <a:r>
              <a:rPr lang="en-US" dirty="0" err="1" smtClean="0"/>
              <a:t>Pegues</a:t>
            </a:r>
            <a:r>
              <a:rPr lang="en-US" dirty="0" smtClean="0"/>
              <a:t>, J.</a:t>
            </a:r>
            <a:r>
              <a:rPr lang="en-US" i="1" dirty="0" smtClean="0"/>
              <a:t> </a:t>
            </a:r>
            <a:endParaRPr lang="en-US" i="1" dirty="0" smtClean="0"/>
          </a:p>
          <a:p>
            <a:pPr marL="0" indent="0" algn="ctr">
              <a:buNone/>
            </a:pPr>
            <a:r>
              <a:rPr lang="en-US" i="1" dirty="0" smtClean="0">
                <a:solidFill>
                  <a:srgbClr val="FFFF00"/>
                </a:solidFill>
              </a:rPr>
              <a:t>The Role of Ice Compositions and Morphology for Snowlines and the C/N/O Ratios in Active Disks</a:t>
            </a:r>
            <a:endParaRPr lang="en-US" dirty="0"/>
          </a:p>
        </p:txBody>
      </p:sp>
    </p:spTree>
    <p:extLst>
      <p:ext uri="{BB962C8B-B14F-4D97-AF65-F5344CB8AC3E}">
        <p14:creationId xmlns:p14="http://schemas.microsoft.com/office/powerpoint/2010/main" val="8833481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
        <p:nvSpPr>
          <p:cNvPr id="6" name="Content Placeholder 5"/>
          <p:cNvSpPr>
            <a:spLocks noGrp="1"/>
          </p:cNvSpPr>
          <p:nvPr>
            <p:ph idx="1"/>
          </p:nvPr>
        </p:nvSpPr>
        <p:spPr/>
        <p:txBody>
          <a:bodyPr>
            <a:normAutofit fontScale="92500" lnSpcReduction="10000"/>
          </a:bodyPr>
          <a:lstStyle/>
          <a:p>
            <a:pPr marL="0" indent="0">
              <a:buNone/>
            </a:pPr>
            <a:r>
              <a:rPr lang="en-US" dirty="0" smtClean="0"/>
              <a:t>Expand the coupled drift-desorption model of Paper I by considering:</a:t>
            </a:r>
          </a:p>
          <a:p>
            <a:pPr marL="0" indent="0">
              <a:buNone/>
            </a:pPr>
            <a:endParaRPr lang="en-US" dirty="0"/>
          </a:p>
          <a:p>
            <a:r>
              <a:rPr lang="en-US" dirty="0" smtClean="0"/>
              <a:t>Additional </a:t>
            </a:r>
            <a:r>
              <a:rPr lang="en-US" dirty="0" smtClean="0">
                <a:solidFill>
                  <a:srgbClr val="FFFF00"/>
                </a:solidFill>
              </a:rPr>
              <a:t>volatile molecules </a:t>
            </a:r>
            <a:r>
              <a:rPr lang="en-US" dirty="0" smtClean="0"/>
              <a:t>and </a:t>
            </a:r>
            <a:r>
              <a:rPr lang="en-US" dirty="0" smtClean="0">
                <a:solidFill>
                  <a:srgbClr val="FFFF00"/>
                </a:solidFill>
              </a:rPr>
              <a:t>abundances </a:t>
            </a:r>
            <a:r>
              <a:rPr lang="en-US" dirty="0" smtClean="0"/>
              <a:t>(CH</a:t>
            </a:r>
            <a:r>
              <a:rPr lang="en-US" baseline="-25000" dirty="0" smtClean="0"/>
              <a:t>4</a:t>
            </a:r>
            <a:r>
              <a:rPr lang="en-US" dirty="0" smtClean="0"/>
              <a:t>, N</a:t>
            </a:r>
            <a:r>
              <a:rPr lang="en-US" baseline="-25000" dirty="0" smtClean="0"/>
              <a:t>2</a:t>
            </a:r>
            <a:r>
              <a:rPr lang="en-US" dirty="0" smtClean="0"/>
              <a:t>, NH</a:t>
            </a:r>
            <a:r>
              <a:rPr lang="en-US" baseline="-25000" dirty="0" smtClean="0"/>
              <a:t>3</a:t>
            </a:r>
            <a:r>
              <a:rPr lang="en-US" dirty="0" smtClean="0"/>
              <a:t>)</a:t>
            </a:r>
          </a:p>
          <a:p>
            <a:pPr marL="0" indent="0">
              <a:buNone/>
            </a:pPr>
            <a:endParaRPr lang="en-US" dirty="0" smtClean="0"/>
          </a:p>
          <a:p>
            <a:r>
              <a:rPr lang="en-US" dirty="0" smtClean="0"/>
              <a:t>Different </a:t>
            </a:r>
            <a:r>
              <a:rPr lang="en-US" dirty="0" smtClean="0">
                <a:solidFill>
                  <a:srgbClr val="FFFF00"/>
                </a:solidFill>
              </a:rPr>
              <a:t>ice morphologies</a:t>
            </a:r>
          </a:p>
          <a:p>
            <a:pPr marL="0" indent="0">
              <a:buNone/>
            </a:pPr>
            <a:endParaRPr lang="en-US" dirty="0" smtClean="0"/>
          </a:p>
          <a:p>
            <a:r>
              <a:rPr lang="en-US" dirty="0" smtClean="0">
                <a:solidFill>
                  <a:srgbClr val="FFFF00"/>
                </a:solidFill>
              </a:rPr>
              <a:t>N/O</a:t>
            </a:r>
            <a:r>
              <a:rPr lang="en-US" dirty="0" smtClean="0"/>
              <a:t> and </a:t>
            </a:r>
            <a:r>
              <a:rPr lang="en-US" dirty="0" smtClean="0">
                <a:solidFill>
                  <a:srgbClr val="FFFF00"/>
                </a:solidFill>
              </a:rPr>
              <a:t>N/C</a:t>
            </a:r>
            <a:r>
              <a:rPr lang="en-US" dirty="0" smtClean="0"/>
              <a:t> ratios</a:t>
            </a:r>
            <a:endParaRPr lang="en-US" dirty="0"/>
          </a:p>
        </p:txBody>
      </p:sp>
    </p:spTree>
    <p:extLst>
      <p:ext uri="{BB962C8B-B14F-4D97-AF65-F5344CB8AC3E}">
        <p14:creationId xmlns:p14="http://schemas.microsoft.com/office/powerpoint/2010/main" val="8592151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622"/>
            <a:ext cx="8229600" cy="1143000"/>
          </a:xfrm>
        </p:spPr>
        <p:txBody>
          <a:bodyPr/>
          <a:lstStyle/>
          <a:p>
            <a:r>
              <a:rPr lang="en-US" dirty="0" smtClean="0"/>
              <a:t>Assumptions</a:t>
            </a:r>
            <a:endParaRPr lang="en-US" dirty="0"/>
          </a:p>
        </p:txBody>
      </p:sp>
      <p:sp>
        <p:nvSpPr>
          <p:cNvPr id="3" name="Content Placeholder 2"/>
          <p:cNvSpPr>
            <a:spLocks noGrp="1"/>
          </p:cNvSpPr>
          <p:nvPr>
            <p:ph idx="1"/>
          </p:nvPr>
        </p:nvSpPr>
        <p:spPr>
          <a:xfrm>
            <a:off x="457200" y="1067288"/>
            <a:ext cx="8229600" cy="5647169"/>
          </a:xfrm>
        </p:spPr>
        <p:txBody>
          <a:bodyPr>
            <a:normAutofit fontScale="70000" lnSpcReduction="20000"/>
          </a:bodyPr>
          <a:lstStyle/>
          <a:p>
            <a:pPr marL="0" indent="0">
              <a:buNone/>
            </a:pPr>
            <a:r>
              <a:rPr lang="en-US" dirty="0" smtClean="0">
                <a:solidFill>
                  <a:srgbClr val="FFFF00"/>
                </a:solidFill>
              </a:rPr>
              <a:t>VOLATILE ABUNDANCES</a:t>
            </a:r>
          </a:p>
          <a:p>
            <a:pPr marL="0" indent="0">
              <a:buNone/>
            </a:pPr>
            <a:endParaRPr lang="en-US" dirty="0" smtClean="0"/>
          </a:p>
          <a:p>
            <a:r>
              <a:rPr lang="en-US" dirty="0" smtClean="0"/>
              <a:t>Some C present in the form of </a:t>
            </a:r>
            <a:r>
              <a:rPr lang="en-US" dirty="0" smtClean="0">
                <a:solidFill>
                  <a:srgbClr val="FFFF00"/>
                </a:solidFill>
              </a:rPr>
              <a:t>CH</a:t>
            </a:r>
            <a:r>
              <a:rPr lang="en-US" baseline="-25000" dirty="0" smtClean="0">
                <a:solidFill>
                  <a:srgbClr val="FFFF00"/>
                </a:solidFill>
              </a:rPr>
              <a:t>4</a:t>
            </a:r>
            <a:endParaRPr lang="en-US" dirty="0" smtClean="0">
              <a:solidFill>
                <a:srgbClr val="FFFF00"/>
              </a:solidFill>
            </a:endParaRPr>
          </a:p>
          <a:p>
            <a:r>
              <a:rPr lang="en-US" dirty="0" smtClean="0"/>
              <a:t>Add </a:t>
            </a:r>
            <a:r>
              <a:rPr lang="en-US" dirty="0" smtClean="0">
                <a:solidFill>
                  <a:srgbClr val="FFFF00"/>
                </a:solidFill>
              </a:rPr>
              <a:t>nitrogen-bearing molecules </a:t>
            </a:r>
            <a:r>
              <a:rPr lang="en-US" dirty="0" smtClean="0"/>
              <a:t>– nitrogen </a:t>
            </a:r>
            <a:r>
              <a:rPr lang="en-US" dirty="0" smtClean="0">
                <a:solidFill>
                  <a:srgbClr val="FFFF00"/>
                </a:solidFill>
              </a:rPr>
              <a:t>highly abundant </a:t>
            </a:r>
            <a:r>
              <a:rPr lang="en-US" dirty="0" smtClean="0"/>
              <a:t>in the Solar System and in disks and primarily found as </a:t>
            </a:r>
            <a:r>
              <a:rPr lang="en-US" dirty="0" smtClean="0">
                <a:solidFill>
                  <a:srgbClr val="FFFF00"/>
                </a:solidFill>
              </a:rPr>
              <a:t>N</a:t>
            </a:r>
            <a:r>
              <a:rPr lang="en-US" baseline="-25000" dirty="0" smtClean="0">
                <a:solidFill>
                  <a:srgbClr val="FFFF00"/>
                </a:solidFill>
              </a:rPr>
              <a:t>2</a:t>
            </a:r>
          </a:p>
          <a:p>
            <a:r>
              <a:rPr lang="en-US" dirty="0" smtClean="0"/>
              <a:t>Some N present in the form of </a:t>
            </a:r>
            <a:r>
              <a:rPr lang="en-US" dirty="0" smtClean="0">
                <a:solidFill>
                  <a:srgbClr val="FFFF00"/>
                </a:solidFill>
              </a:rPr>
              <a:t>NH</a:t>
            </a:r>
            <a:r>
              <a:rPr lang="en-US" baseline="-25000" dirty="0" smtClean="0">
                <a:solidFill>
                  <a:srgbClr val="FFFF00"/>
                </a:solidFill>
              </a:rPr>
              <a:t>3</a:t>
            </a:r>
          </a:p>
          <a:p>
            <a:pPr marL="0" indent="0">
              <a:buNone/>
            </a:pPr>
            <a:r>
              <a:rPr lang="en-US" dirty="0" smtClean="0"/>
              <a:t>	=&gt; Use the </a:t>
            </a:r>
            <a:r>
              <a:rPr lang="en-US" dirty="0" smtClean="0">
                <a:solidFill>
                  <a:srgbClr val="FFFF00"/>
                </a:solidFill>
              </a:rPr>
              <a:t>median</a:t>
            </a:r>
            <a:r>
              <a:rPr lang="en-US" dirty="0" smtClean="0"/>
              <a:t> and </a:t>
            </a:r>
            <a:r>
              <a:rPr lang="en-US" dirty="0" smtClean="0">
                <a:solidFill>
                  <a:srgbClr val="FFFF00"/>
                </a:solidFill>
              </a:rPr>
              <a:t>maximum</a:t>
            </a:r>
            <a:r>
              <a:rPr lang="en-US" dirty="0" smtClean="0"/>
              <a:t> </a:t>
            </a:r>
            <a:r>
              <a:rPr lang="en-US" dirty="0" smtClean="0">
                <a:solidFill>
                  <a:srgbClr val="FFFF00"/>
                </a:solidFill>
              </a:rPr>
              <a:t>CH</a:t>
            </a:r>
            <a:r>
              <a:rPr lang="en-US" baseline="-25000" dirty="0" smtClean="0">
                <a:solidFill>
                  <a:srgbClr val="FFFF00"/>
                </a:solidFill>
              </a:rPr>
              <a:t>4</a:t>
            </a:r>
            <a:r>
              <a:rPr lang="en-US" dirty="0" smtClean="0"/>
              <a:t> and </a:t>
            </a:r>
            <a:r>
              <a:rPr lang="en-US" dirty="0" smtClean="0">
                <a:solidFill>
                  <a:srgbClr val="FFFF00"/>
                </a:solidFill>
              </a:rPr>
              <a:t>NH</a:t>
            </a:r>
            <a:r>
              <a:rPr lang="en-US" baseline="-25000" dirty="0" smtClean="0">
                <a:solidFill>
                  <a:srgbClr val="FFFF00"/>
                </a:solidFill>
              </a:rPr>
              <a:t>3</a:t>
            </a:r>
            <a:r>
              <a:rPr lang="en-US" dirty="0" smtClean="0"/>
              <a:t> abundances 	observed in </a:t>
            </a:r>
            <a:r>
              <a:rPr lang="en-US" dirty="0" err="1" smtClean="0">
                <a:solidFill>
                  <a:srgbClr val="FFFF00"/>
                </a:solidFill>
              </a:rPr>
              <a:t>protostellar</a:t>
            </a:r>
            <a:r>
              <a:rPr lang="en-US" dirty="0" smtClean="0">
                <a:solidFill>
                  <a:srgbClr val="FFFF00"/>
                </a:solidFill>
              </a:rPr>
              <a:t> cores </a:t>
            </a:r>
            <a:r>
              <a:rPr lang="en-US" dirty="0" smtClean="0"/>
              <a:t>from </a:t>
            </a:r>
            <a:r>
              <a:rPr lang="en-US" i="1" dirty="0" smtClean="0">
                <a:solidFill>
                  <a:srgbClr val="FFFF00"/>
                </a:solidFill>
              </a:rPr>
              <a:t>Spitzer</a:t>
            </a:r>
            <a:r>
              <a:rPr lang="en-US" dirty="0" smtClean="0">
                <a:solidFill>
                  <a:srgbClr val="FFFF00"/>
                </a:solidFill>
              </a:rPr>
              <a:t> c2d Legacy ice 	survey </a:t>
            </a:r>
            <a:r>
              <a:rPr lang="en-US" dirty="0" smtClean="0"/>
              <a:t>(Oberg et al. 2008, Oberg et al. 2011, etc.)</a:t>
            </a:r>
            <a:endParaRPr lang="en-US" dirty="0" smtClean="0">
              <a:solidFill>
                <a:srgbClr val="FFFF00"/>
              </a:solidFill>
            </a:endParaRPr>
          </a:p>
          <a:p>
            <a:pPr marL="0" indent="0">
              <a:buNone/>
            </a:pPr>
            <a:endParaRPr lang="en-US" dirty="0" smtClean="0"/>
          </a:p>
          <a:p>
            <a:pPr marL="0" indent="0">
              <a:buNone/>
            </a:pPr>
            <a:endParaRPr lang="en-US" dirty="0"/>
          </a:p>
          <a:p>
            <a:pPr marL="0" indent="0">
              <a:buNone/>
            </a:pPr>
            <a:r>
              <a:rPr lang="en-US" dirty="0" smtClean="0">
                <a:solidFill>
                  <a:srgbClr val="FFFF00"/>
                </a:solidFill>
              </a:rPr>
              <a:t>ICE MORPHOLOGY</a:t>
            </a:r>
          </a:p>
          <a:p>
            <a:pPr marL="0" indent="0">
              <a:buNone/>
            </a:pPr>
            <a:endParaRPr lang="en-US" dirty="0"/>
          </a:p>
          <a:p>
            <a:r>
              <a:rPr lang="en-US" dirty="0"/>
              <a:t>The </a:t>
            </a:r>
            <a:r>
              <a:rPr lang="en-US" dirty="0">
                <a:solidFill>
                  <a:srgbClr val="FFFF00"/>
                </a:solidFill>
              </a:rPr>
              <a:t>binding energies </a:t>
            </a:r>
            <a:r>
              <a:rPr lang="en-US" dirty="0"/>
              <a:t>of </a:t>
            </a:r>
            <a:r>
              <a:rPr lang="en-US" dirty="0">
                <a:solidFill>
                  <a:srgbClr val="FFFF00"/>
                </a:solidFill>
              </a:rPr>
              <a:t>CO</a:t>
            </a:r>
            <a:r>
              <a:rPr lang="en-US" dirty="0"/>
              <a:t> and </a:t>
            </a:r>
            <a:r>
              <a:rPr lang="en-US" dirty="0">
                <a:solidFill>
                  <a:srgbClr val="FFFF00"/>
                </a:solidFill>
              </a:rPr>
              <a:t>N</a:t>
            </a:r>
            <a:r>
              <a:rPr lang="en-US" baseline="-25000" dirty="0">
                <a:solidFill>
                  <a:srgbClr val="FFFF00"/>
                </a:solidFill>
              </a:rPr>
              <a:t>2</a:t>
            </a:r>
            <a:r>
              <a:rPr lang="en-US" dirty="0"/>
              <a:t> vary by a factor of </a:t>
            </a:r>
            <a:r>
              <a:rPr lang="en-US" dirty="0" smtClean="0"/>
              <a:t>~</a:t>
            </a:r>
            <a:r>
              <a:rPr lang="en-US" dirty="0" smtClean="0">
                <a:solidFill>
                  <a:srgbClr val="FFFF00"/>
                </a:solidFill>
              </a:rPr>
              <a:t>1.7</a:t>
            </a:r>
            <a:r>
              <a:rPr lang="en-US" dirty="0" smtClean="0"/>
              <a:t> </a:t>
            </a:r>
            <a:r>
              <a:rPr lang="en-US" dirty="0"/>
              <a:t>depending on whether CO and N2 are </a:t>
            </a:r>
            <a:r>
              <a:rPr lang="en-US" dirty="0">
                <a:solidFill>
                  <a:srgbClr val="FFFF00"/>
                </a:solidFill>
              </a:rPr>
              <a:t>pure</a:t>
            </a:r>
            <a:r>
              <a:rPr lang="en-US" dirty="0"/>
              <a:t> or </a:t>
            </a:r>
            <a:r>
              <a:rPr lang="en-US" dirty="0">
                <a:solidFill>
                  <a:srgbClr val="FFFF00"/>
                </a:solidFill>
              </a:rPr>
              <a:t>water dominated </a:t>
            </a:r>
            <a:r>
              <a:rPr lang="en-US" dirty="0" smtClean="0">
                <a:solidFill>
                  <a:srgbClr val="FFFF00"/>
                </a:solidFill>
              </a:rPr>
              <a:t>ices </a:t>
            </a:r>
            <a:r>
              <a:rPr lang="en-US" dirty="0" smtClean="0">
                <a:solidFill>
                  <a:srgbClr val="FFFFFF"/>
                </a:solidFill>
              </a:rPr>
              <a:t>(</a:t>
            </a:r>
            <a:r>
              <a:rPr lang="en-US" dirty="0" err="1" smtClean="0">
                <a:solidFill>
                  <a:srgbClr val="FFFFFF"/>
                </a:solidFill>
              </a:rPr>
              <a:t>Fayolle</a:t>
            </a:r>
            <a:r>
              <a:rPr lang="en-US" dirty="0" smtClean="0">
                <a:solidFill>
                  <a:srgbClr val="FFFFFF"/>
                </a:solidFill>
              </a:rPr>
              <a:t> et al. 2016)</a:t>
            </a:r>
            <a:endParaRPr lang="en-US" dirty="0">
              <a:solidFill>
                <a:srgbClr val="FFFF00"/>
              </a:solidFill>
            </a:endParaRPr>
          </a:p>
          <a:p>
            <a:pPr marL="0" indent="0">
              <a:buNone/>
            </a:pPr>
            <a:endParaRPr lang="en-US" dirty="0" smtClean="0"/>
          </a:p>
          <a:p>
            <a:endParaRPr lang="en-US" baseline="-25000" dirty="0" smtClean="0"/>
          </a:p>
          <a:p>
            <a:pPr lvl="1"/>
            <a:endParaRPr lang="en-US" dirty="0"/>
          </a:p>
        </p:txBody>
      </p:sp>
    </p:spTree>
    <p:extLst>
      <p:ext uri="{BB962C8B-B14F-4D97-AF65-F5344CB8AC3E}">
        <p14:creationId xmlns:p14="http://schemas.microsoft.com/office/powerpoint/2010/main" val="45987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033"/>
            <a:ext cx="8229600" cy="1143000"/>
          </a:xfrm>
        </p:spPr>
        <p:txBody>
          <a:bodyPr/>
          <a:lstStyle/>
          <a:p>
            <a:r>
              <a:rPr lang="en-US" dirty="0" smtClean="0"/>
              <a:t>More volatile snowlines in disks</a:t>
            </a:r>
            <a:endParaRPr lang="en-US" dirty="0"/>
          </a:p>
        </p:txBody>
      </p:sp>
      <p:pic>
        <p:nvPicPr>
          <p:cNvPr id="4" name="Picture 3" descr="CNO_and_snowlines_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52" y="1077038"/>
            <a:ext cx="8745602" cy="5623908"/>
          </a:xfrm>
          <a:prstGeom prst="rect">
            <a:avLst/>
          </a:prstGeom>
        </p:spPr>
      </p:pic>
      <p:sp>
        <p:nvSpPr>
          <p:cNvPr id="5" name="TextBox 4"/>
          <p:cNvSpPr txBox="1"/>
          <p:nvPr/>
        </p:nvSpPr>
        <p:spPr>
          <a:xfrm>
            <a:off x="6228906" y="6364561"/>
            <a:ext cx="3430472"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Pegues</a:t>
            </a:r>
            <a:r>
              <a:rPr lang="en-US" sz="1400" dirty="0" smtClean="0">
                <a:solidFill>
                  <a:schemeClr val="bg1"/>
                </a:solidFill>
              </a:rPr>
              <a:t> (2016, in prep)</a:t>
            </a:r>
            <a:endParaRPr lang="en-US" sz="1400" dirty="0">
              <a:solidFill>
                <a:schemeClr val="bg1"/>
              </a:solidFill>
            </a:endParaRPr>
          </a:p>
        </p:txBody>
      </p:sp>
    </p:spTree>
    <p:extLst>
      <p:ext uri="{BB962C8B-B14F-4D97-AF65-F5344CB8AC3E}">
        <p14:creationId xmlns:p14="http://schemas.microsoft.com/office/powerpoint/2010/main" val="2483443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948"/>
            <a:ext cx="8229600" cy="1143000"/>
          </a:xfrm>
        </p:spPr>
        <p:txBody>
          <a:bodyPr>
            <a:normAutofit/>
          </a:bodyPr>
          <a:lstStyle/>
          <a:p>
            <a:r>
              <a:rPr lang="en-US" sz="3000" dirty="0">
                <a:solidFill>
                  <a:srgbClr val="FFFF00"/>
                </a:solidFill>
              </a:rPr>
              <a:t>Expected abundances</a:t>
            </a:r>
            <a:r>
              <a:rPr lang="en-US" sz="3000" dirty="0"/>
              <a:t> of </a:t>
            </a:r>
            <a:r>
              <a:rPr lang="en-US" sz="3000" dirty="0">
                <a:solidFill>
                  <a:srgbClr val="FFFF00"/>
                </a:solidFill>
              </a:rPr>
              <a:t>CH4</a:t>
            </a:r>
            <a:r>
              <a:rPr lang="en-US" sz="3000" dirty="0"/>
              <a:t> do not change </a:t>
            </a:r>
            <a:r>
              <a:rPr lang="en-US" sz="3000" dirty="0">
                <a:solidFill>
                  <a:srgbClr val="FFFF00"/>
                </a:solidFill>
              </a:rPr>
              <a:t>C/O</a:t>
            </a:r>
            <a:r>
              <a:rPr lang="en-US" sz="3000" dirty="0"/>
              <a:t> results significantly</a:t>
            </a:r>
          </a:p>
        </p:txBody>
      </p:sp>
      <p:pic>
        <p:nvPicPr>
          <p:cNvPr id="4" name="Picture 3" descr="C_O_ratio_CH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224" y="1172160"/>
            <a:ext cx="3657600" cy="5486400"/>
          </a:xfrm>
          <a:prstGeom prst="rect">
            <a:avLst/>
          </a:prstGeom>
        </p:spPr>
      </p:pic>
      <p:sp>
        <p:nvSpPr>
          <p:cNvPr id="5" name="TextBox 4"/>
          <p:cNvSpPr txBox="1"/>
          <p:nvPr/>
        </p:nvSpPr>
        <p:spPr>
          <a:xfrm>
            <a:off x="3780260" y="6364561"/>
            <a:ext cx="3430472"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Pegues</a:t>
            </a:r>
            <a:r>
              <a:rPr lang="en-US" sz="1400" dirty="0" smtClean="0">
                <a:solidFill>
                  <a:schemeClr val="bg1"/>
                </a:solidFill>
              </a:rPr>
              <a:t> (2016, in prep)</a:t>
            </a:r>
            <a:endParaRPr lang="en-US" sz="1400" dirty="0">
              <a:solidFill>
                <a:schemeClr val="bg1"/>
              </a:solidFill>
            </a:endParaRPr>
          </a:p>
        </p:txBody>
      </p:sp>
    </p:spTree>
    <p:extLst>
      <p:ext uri="{BB962C8B-B14F-4D97-AF65-F5344CB8AC3E}">
        <p14:creationId xmlns:p14="http://schemas.microsoft.com/office/powerpoint/2010/main" val="381635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58"/>
            <a:ext cx="8229600" cy="1143000"/>
          </a:xfrm>
        </p:spPr>
        <p:txBody>
          <a:bodyPr>
            <a:normAutofit/>
          </a:bodyPr>
          <a:lstStyle/>
          <a:p>
            <a:r>
              <a:rPr lang="en-US" sz="3000" dirty="0">
                <a:solidFill>
                  <a:srgbClr val="FFFF00"/>
                </a:solidFill>
              </a:rPr>
              <a:t>N/O ratios </a:t>
            </a:r>
            <a:r>
              <a:rPr lang="en-US" sz="3000" dirty="0"/>
              <a:t>may be used as </a:t>
            </a:r>
            <a:r>
              <a:rPr lang="en-US" sz="3000" dirty="0">
                <a:solidFill>
                  <a:srgbClr val="FFFF00"/>
                </a:solidFill>
              </a:rPr>
              <a:t>tracers </a:t>
            </a:r>
            <a:r>
              <a:rPr lang="en-US" sz="3000" dirty="0">
                <a:solidFill>
                  <a:srgbClr val="FFFFFF"/>
                </a:solidFill>
              </a:rPr>
              <a:t>of </a:t>
            </a:r>
            <a:r>
              <a:rPr lang="en-US" sz="3000" dirty="0">
                <a:solidFill>
                  <a:srgbClr val="FFFF00"/>
                </a:solidFill>
              </a:rPr>
              <a:t>atmospheric chemistry</a:t>
            </a:r>
            <a:endParaRPr lang="en-US" sz="3000" dirty="0"/>
          </a:p>
        </p:txBody>
      </p:sp>
      <p:pic>
        <p:nvPicPr>
          <p:cNvPr id="4" name="Picture 3" descr="N_O_rati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247" y="1134838"/>
            <a:ext cx="3701733" cy="5552599"/>
          </a:xfrm>
          <a:prstGeom prst="rect">
            <a:avLst/>
          </a:prstGeom>
        </p:spPr>
      </p:pic>
      <p:sp>
        <p:nvSpPr>
          <p:cNvPr id="5" name="TextBox 4"/>
          <p:cNvSpPr txBox="1"/>
          <p:nvPr/>
        </p:nvSpPr>
        <p:spPr>
          <a:xfrm>
            <a:off x="3874844" y="6418601"/>
            <a:ext cx="3430472"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Pegues</a:t>
            </a:r>
            <a:r>
              <a:rPr lang="en-US" sz="1400" dirty="0" smtClean="0">
                <a:solidFill>
                  <a:schemeClr val="bg1"/>
                </a:solidFill>
              </a:rPr>
              <a:t> (2016, in prep)</a:t>
            </a:r>
            <a:endParaRPr lang="en-US" sz="1400" dirty="0">
              <a:solidFill>
                <a:schemeClr val="bg1"/>
              </a:solidFill>
            </a:endParaRPr>
          </a:p>
        </p:txBody>
      </p:sp>
    </p:spTree>
    <p:extLst>
      <p:ext uri="{BB962C8B-B14F-4D97-AF65-F5344CB8AC3E}">
        <p14:creationId xmlns:p14="http://schemas.microsoft.com/office/powerpoint/2010/main" val="144893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518"/>
            <a:ext cx="8229600" cy="1143000"/>
          </a:xfrm>
        </p:spPr>
        <p:txBody>
          <a:bodyPr>
            <a:normAutofit/>
          </a:bodyPr>
          <a:lstStyle/>
          <a:p>
            <a:r>
              <a:rPr lang="en-US" sz="3000" dirty="0" smtClean="0">
                <a:solidFill>
                  <a:srgbClr val="FFFF00"/>
                </a:solidFill>
              </a:rPr>
              <a:t>Disk dynamics </a:t>
            </a:r>
            <a:r>
              <a:rPr lang="en-US" sz="3000" dirty="0" smtClean="0"/>
              <a:t>and </a:t>
            </a:r>
            <a:r>
              <a:rPr lang="en-US" sz="3000" dirty="0" smtClean="0">
                <a:solidFill>
                  <a:srgbClr val="FFFF00"/>
                </a:solidFill>
              </a:rPr>
              <a:t>ice morphology </a:t>
            </a:r>
            <a:r>
              <a:rPr lang="en-US" sz="3000" dirty="0" smtClean="0"/>
              <a:t>may change the </a:t>
            </a:r>
            <a:r>
              <a:rPr lang="en-US" sz="3000" dirty="0" smtClean="0">
                <a:solidFill>
                  <a:srgbClr val="FFFF00"/>
                </a:solidFill>
              </a:rPr>
              <a:t>CO</a:t>
            </a:r>
            <a:r>
              <a:rPr lang="en-US" sz="3000" dirty="0" smtClean="0"/>
              <a:t> and </a:t>
            </a:r>
            <a:r>
              <a:rPr lang="en-US" sz="3000" dirty="0" smtClean="0">
                <a:solidFill>
                  <a:srgbClr val="FFFF00"/>
                </a:solidFill>
              </a:rPr>
              <a:t>N</a:t>
            </a:r>
            <a:r>
              <a:rPr lang="en-US" sz="3000" baseline="-25000" dirty="0" smtClean="0">
                <a:solidFill>
                  <a:srgbClr val="FFFF00"/>
                </a:solidFill>
              </a:rPr>
              <a:t>2</a:t>
            </a:r>
            <a:r>
              <a:rPr lang="en-US" sz="3000" dirty="0" smtClean="0"/>
              <a:t> snowline locations by a </a:t>
            </a:r>
            <a:r>
              <a:rPr lang="en-US" sz="3000" dirty="0" smtClean="0">
                <a:solidFill>
                  <a:srgbClr val="FFFF00"/>
                </a:solidFill>
              </a:rPr>
              <a:t>factor of 7</a:t>
            </a:r>
            <a:r>
              <a:rPr lang="en-US" sz="3000" dirty="0" smtClean="0"/>
              <a:t>!</a:t>
            </a:r>
            <a:endParaRPr lang="en-US" sz="3000" baseline="-25000" dirty="0"/>
          </a:p>
        </p:txBody>
      </p:sp>
      <p:pic>
        <p:nvPicPr>
          <p:cNvPr id="4" name="Picture 3" descr="C_O_water_ic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48" y="1337580"/>
            <a:ext cx="4306188" cy="3444950"/>
          </a:xfrm>
          <a:prstGeom prst="rect">
            <a:avLst/>
          </a:prstGeom>
        </p:spPr>
      </p:pic>
      <p:pic>
        <p:nvPicPr>
          <p:cNvPr id="5" name="Picture 4" descr="N_O_water_i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446" y="3208019"/>
            <a:ext cx="4444146" cy="3555317"/>
          </a:xfrm>
          <a:prstGeom prst="rect">
            <a:avLst/>
          </a:prstGeom>
        </p:spPr>
      </p:pic>
      <p:sp>
        <p:nvSpPr>
          <p:cNvPr id="6" name="TextBox 5"/>
          <p:cNvSpPr txBox="1"/>
          <p:nvPr/>
        </p:nvSpPr>
        <p:spPr>
          <a:xfrm>
            <a:off x="6402623" y="6460495"/>
            <a:ext cx="3430472"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Pegues</a:t>
            </a:r>
            <a:r>
              <a:rPr lang="en-US" sz="1400" dirty="0" smtClean="0">
                <a:solidFill>
                  <a:schemeClr val="bg1"/>
                </a:solidFill>
              </a:rPr>
              <a:t> (2016, in prep)</a:t>
            </a:r>
            <a:endParaRPr lang="en-US" sz="1400" dirty="0">
              <a:solidFill>
                <a:schemeClr val="bg1"/>
              </a:solidFill>
            </a:endParaRPr>
          </a:p>
        </p:txBody>
      </p:sp>
      <p:sp>
        <p:nvSpPr>
          <p:cNvPr id="7" name="TextBox 6"/>
          <p:cNvSpPr txBox="1"/>
          <p:nvPr/>
        </p:nvSpPr>
        <p:spPr>
          <a:xfrm>
            <a:off x="1848832" y="4474753"/>
            <a:ext cx="3430472"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Pegues</a:t>
            </a:r>
            <a:r>
              <a:rPr lang="en-US" sz="1400" dirty="0" smtClean="0">
                <a:solidFill>
                  <a:schemeClr val="bg1"/>
                </a:solidFill>
              </a:rPr>
              <a:t> (2016, in prep)</a:t>
            </a:r>
            <a:endParaRPr lang="en-US" sz="1400" dirty="0">
              <a:solidFill>
                <a:schemeClr val="bg1"/>
              </a:solidFill>
            </a:endParaRPr>
          </a:p>
        </p:txBody>
      </p:sp>
    </p:spTree>
    <p:extLst>
      <p:ext uri="{BB962C8B-B14F-4D97-AF65-F5344CB8AC3E}">
        <p14:creationId xmlns:p14="http://schemas.microsoft.com/office/powerpoint/2010/main" val="363042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48"/>
            <a:ext cx="8229600" cy="1143000"/>
          </a:xfrm>
        </p:spPr>
        <p:txBody>
          <a:bodyPr>
            <a:normAutofit fontScale="90000"/>
          </a:bodyPr>
          <a:lstStyle/>
          <a:p>
            <a:r>
              <a:rPr lang="en-US" dirty="0" smtClean="0">
                <a:solidFill>
                  <a:srgbClr val="FFFF00"/>
                </a:solidFill>
              </a:rPr>
              <a:t>N/O </a:t>
            </a:r>
            <a:r>
              <a:rPr lang="en-US" dirty="0" smtClean="0"/>
              <a:t>ratios </a:t>
            </a:r>
            <a:r>
              <a:rPr lang="en-US" dirty="0" smtClean="0">
                <a:solidFill>
                  <a:srgbClr val="FFFF00"/>
                </a:solidFill>
              </a:rPr>
              <a:t>more enhanced </a:t>
            </a:r>
            <a:r>
              <a:rPr lang="en-US" dirty="0" smtClean="0"/>
              <a:t>than </a:t>
            </a:r>
            <a:r>
              <a:rPr lang="en-US" dirty="0" smtClean="0">
                <a:solidFill>
                  <a:srgbClr val="FFFF00"/>
                </a:solidFill>
              </a:rPr>
              <a:t>C/O</a:t>
            </a:r>
            <a:r>
              <a:rPr lang="en-US" dirty="0" smtClean="0"/>
              <a:t> ratios</a:t>
            </a:r>
            <a:endParaRPr lang="en-US" dirty="0"/>
          </a:p>
        </p:txBody>
      </p:sp>
      <p:pic>
        <p:nvPicPr>
          <p:cNvPr id="4" name="Picture 3" descr="CN_nor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710" y="1525718"/>
            <a:ext cx="7417551" cy="5202588"/>
          </a:xfrm>
          <a:prstGeom prst="rect">
            <a:avLst/>
          </a:prstGeom>
        </p:spPr>
      </p:pic>
      <p:sp>
        <p:nvSpPr>
          <p:cNvPr id="5" name="TextBox 4"/>
          <p:cNvSpPr txBox="1"/>
          <p:nvPr/>
        </p:nvSpPr>
        <p:spPr>
          <a:xfrm>
            <a:off x="5766490" y="6399812"/>
            <a:ext cx="3430472"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Pegues</a:t>
            </a:r>
            <a:r>
              <a:rPr lang="en-US" sz="1400" dirty="0" smtClean="0">
                <a:solidFill>
                  <a:schemeClr val="bg1"/>
                </a:solidFill>
              </a:rPr>
              <a:t> (2016, in prep)</a:t>
            </a:r>
            <a:endParaRPr lang="en-US" sz="1400" dirty="0">
              <a:solidFill>
                <a:schemeClr val="bg1"/>
              </a:solidFill>
            </a:endParaRPr>
          </a:p>
        </p:txBody>
      </p:sp>
    </p:spTree>
    <p:extLst>
      <p:ext uri="{BB962C8B-B14F-4D97-AF65-F5344CB8AC3E}">
        <p14:creationId xmlns:p14="http://schemas.microsoft.com/office/powerpoint/2010/main" val="85559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Results</a:t>
            </a:r>
            <a:endParaRPr lang="en-US" dirty="0"/>
          </a:p>
        </p:txBody>
      </p:sp>
      <p:sp>
        <p:nvSpPr>
          <p:cNvPr id="3" name="Content Placeholder 2"/>
          <p:cNvSpPr>
            <a:spLocks noGrp="1"/>
          </p:cNvSpPr>
          <p:nvPr>
            <p:ph idx="1"/>
          </p:nvPr>
        </p:nvSpPr>
        <p:spPr>
          <a:xfrm>
            <a:off x="457200" y="1600200"/>
            <a:ext cx="8229600" cy="2061003"/>
          </a:xfrm>
          <a:solidFill>
            <a:srgbClr val="FFFF00"/>
          </a:solidFill>
          <a:ln w="63500">
            <a:solidFill>
              <a:srgbClr val="0000FF"/>
            </a:solidFill>
          </a:ln>
        </p:spPr>
        <p:txBody>
          <a:bodyPr/>
          <a:lstStyle/>
          <a:p>
            <a:pPr marL="0" indent="0" algn="ctr">
              <a:buNone/>
            </a:pPr>
            <a:r>
              <a:rPr lang="en-US" dirty="0" smtClean="0">
                <a:solidFill>
                  <a:schemeClr val="bg1"/>
                </a:solidFill>
              </a:rPr>
              <a:t>Gas phase N/O ratios are highly enhanced throughout most of the disk compared to the average value, and more enhanced than the C/O ratio</a:t>
            </a:r>
          </a:p>
          <a:p>
            <a:pPr marL="514350" indent="-514350" algn="ctr">
              <a:buFont typeface="+mj-lt"/>
              <a:buAutoNum type="arabicPeriod"/>
            </a:pPr>
            <a:endParaRPr lang="en-US" dirty="0" smtClean="0"/>
          </a:p>
        </p:txBody>
      </p:sp>
      <p:sp>
        <p:nvSpPr>
          <p:cNvPr id="4" name="TextBox 3"/>
          <p:cNvSpPr txBox="1"/>
          <p:nvPr/>
        </p:nvSpPr>
        <p:spPr>
          <a:xfrm>
            <a:off x="457200" y="4282661"/>
            <a:ext cx="8229599" cy="1846659"/>
          </a:xfrm>
          <a:prstGeom prst="rect">
            <a:avLst/>
          </a:prstGeom>
          <a:solidFill>
            <a:srgbClr val="FFFF00"/>
          </a:solidFill>
          <a:ln w="63500">
            <a:solidFill>
              <a:srgbClr val="0000FF"/>
            </a:solidFill>
          </a:ln>
        </p:spPr>
        <p:txBody>
          <a:bodyPr wrap="square" rtlCol="0">
            <a:spAutoFit/>
          </a:bodyPr>
          <a:lstStyle/>
          <a:p>
            <a:pPr algn="ctr"/>
            <a:r>
              <a:rPr lang="en-US" sz="3200" dirty="0">
                <a:solidFill>
                  <a:srgbClr val="000000"/>
                </a:solidFill>
              </a:rPr>
              <a:t>The locations of the CO and N</a:t>
            </a:r>
            <a:r>
              <a:rPr lang="en-US" sz="3200" baseline="-25000" dirty="0">
                <a:solidFill>
                  <a:srgbClr val="000000"/>
                </a:solidFill>
              </a:rPr>
              <a:t>2</a:t>
            </a:r>
            <a:r>
              <a:rPr lang="en-US" sz="3200" dirty="0">
                <a:solidFill>
                  <a:srgbClr val="000000"/>
                </a:solidFill>
              </a:rPr>
              <a:t> snowlines are highly uncertain and can span several tens of AU due to disk dynamics and ice morphology</a:t>
            </a:r>
          </a:p>
          <a:p>
            <a:pPr algn="ctr"/>
            <a:endParaRPr lang="en-US" dirty="0"/>
          </a:p>
        </p:txBody>
      </p:sp>
    </p:spTree>
    <p:extLst>
      <p:ext uri="{BB962C8B-B14F-4D97-AF65-F5344CB8AC3E}">
        <p14:creationId xmlns:p14="http://schemas.microsoft.com/office/powerpoint/2010/main" val="356748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518"/>
            <a:ext cx="8229600" cy="1143000"/>
          </a:xfrm>
        </p:spPr>
        <p:txBody>
          <a:bodyPr/>
          <a:lstStyle/>
          <a:p>
            <a:r>
              <a:rPr lang="en-US" dirty="0" smtClean="0"/>
              <a:t>Summary &amp; Implications</a:t>
            </a:r>
            <a:endParaRPr lang="en-US" dirty="0"/>
          </a:p>
        </p:txBody>
      </p:sp>
      <p:sp>
        <p:nvSpPr>
          <p:cNvPr id="3" name="Content Placeholder 2"/>
          <p:cNvSpPr>
            <a:spLocks noGrp="1"/>
          </p:cNvSpPr>
          <p:nvPr>
            <p:ph idx="1"/>
          </p:nvPr>
        </p:nvSpPr>
        <p:spPr>
          <a:xfrm>
            <a:off x="457200" y="1405037"/>
            <a:ext cx="8229600" cy="5147300"/>
          </a:xfrm>
        </p:spPr>
        <p:txBody>
          <a:bodyPr>
            <a:normAutofit fontScale="77500" lnSpcReduction="20000"/>
          </a:bodyPr>
          <a:lstStyle/>
          <a:p>
            <a:r>
              <a:rPr lang="en-US" dirty="0" smtClean="0">
                <a:solidFill>
                  <a:srgbClr val="FFFF00"/>
                </a:solidFill>
              </a:rPr>
              <a:t>High gas N/O ratio enhancement </a:t>
            </a:r>
            <a:r>
              <a:rPr lang="en-US" dirty="0" smtClean="0"/>
              <a:t>compared to stellar value =&gt; </a:t>
            </a:r>
            <a:r>
              <a:rPr lang="en-US" dirty="0" smtClean="0">
                <a:solidFill>
                  <a:srgbClr val="FFFF00"/>
                </a:solidFill>
              </a:rPr>
              <a:t>N/O</a:t>
            </a:r>
            <a:r>
              <a:rPr lang="en-US" dirty="0" smtClean="0"/>
              <a:t> could be used to </a:t>
            </a:r>
            <a:r>
              <a:rPr lang="en-US" dirty="0" smtClean="0">
                <a:solidFill>
                  <a:srgbClr val="FFFF00"/>
                </a:solidFill>
              </a:rPr>
              <a:t>trace the formation origin </a:t>
            </a:r>
            <a:r>
              <a:rPr lang="en-US" dirty="0" smtClean="0"/>
              <a:t>of giant planets</a:t>
            </a:r>
          </a:p>
          <a:p>
            <a:pPr marL="0" indent="0">
              <a:buNone/>
            </a:pPr>
            <a:endParaRPr lang="en-US" dirty="0" smtClean="0"/>
          </a:p>
          <a:p>
            <a:r>
              <a:rPr lang="en-US" dirty="0" smtClean="0">
                <a:solidFill>
                  <a:srgbClr val="FFFF00"/>
                </a:solidFill>
              </a:rPr>
              <a:t>N/O</a:t>
            </a:r>
            <a:r>
              <a:rPr lang="en-US" dirty="0" smtClean="0"/>
              <a:t> ratios may be further constrained by </a:t>
            </a:r>
            <a:r>
              <a:rPr lang="en-US" dirty="0" smtClean="0">
                <a:solidFill>
                  <a:srgbClr val="FFFF00"/>
                </a:solidFill>
              </a:rPr>
              <a:t>JWST observations</a:t>
            </a:r>
            <a:r>
              <a:rPr lang="en-US" dirty="0" smtClean="0"/>
              <a:t> of N-bearing molecules (e.g. </a:t>
            </a:r>
            <a:r>
              <a:rPr lang="en-US" dirty="0" smtClean="0">
                <a:solidFill>
                  <a:srgbClr val="FFFF00"/>
                </a:solidFill>
              </a:rPr>
              <a:t>NH3</a:t>
            </a:r>
            <a:r>
              <a:rPr lang="en-US" dirty="0" smtClean="0"/>
              <a:t>)</a:t>
            </a:r>
          </a:p>
          <a:p>
            <a:pPr marL="0" indent="0">
              <a:buNone/>
            </a:pPr>
            <a:endParaRPr lang="en-US" dirty="0" smtClean="0"/>
          </a:p>
          <a:p>
            <a:r>
              <a:rPr lang="en-US" dirty="0" smtClean="0"/>
              <a:t>Disks present regions with both </a:t>
            </a:r>
            <a:r>
              <a:rPr lang="en-US" dirty="0" smtClean="0">
                <a:solidFill>
                  <a:srgbClr val="FFFF00"/>
                </a:solidFill>
              </a:rPr>
              <a:t>C/O and N/O enhancement</a:t>
            </a:r>
            <a:r>
              <a:rPr lang="en-US" dirty="0" smtClean="0"/>
              <a:t>, and regions where </a:t>
            </a:r>
            <a:r>
              <a:rPr lang="en-US" dirty="0" smtClean="0">
                <a:solidFill>
                  <a:srgbClr val="FFFF00"/>
                </a:solidFill>
              </a:rPr>
              <a:t>N/O is enhanced</a:t>
            </a:r>
            <a:r>
              <a:rPr lang="en-US" dirty="0" smtClean="0">
                <a:solidFill>
                  <a:srgbClr val="FFFFFF"/>
                </a:solidFill>
              </a:rPr>
              <a:t> and </a:t>
            </a:r>
            <a:r>
              <a:rPr lang="en-US" dirty="0" smtClean="0">
                <a:solidFill>
                  <a:srgbClr val="FFFF00"/>
                </a:solidFill>
              </a:rPr>
              <a:t>C/O is not</a:t>
            </a:r>
          </a:p>
          <a:p>
            <a:endParaRPr lang="en-US" dirty="0">
              <a:solidFill>
                <a:srgbClr val="FFFF00"/>
              </a:solidFill>
            </a:endParaRPr>
          </a:p>
          <a:p>
            <a:r>
              <a:rPr lang="en-US" dirty="0" smtClean="0">
                <a:solidFill>
                  <a:srgbClr val="FFFFFF"/>
                </a:solidFill>
              </a:rPr>
              <a:t>Large </a:t>
            </a:r>
            <a:r>
              <a:rPr lang="en-US" dirty="0" smtClean="0">
                <a:solidFill>
                  <a:srgbClr val="FFFF00"/>
                </a:solidFill>
              </a:rPr>
              <a:t>uncertainties</a:t>
            </a:r>
            <a:r>
              <a:rPr lang="en-US" dirty="0" smtClean="0">
                <a:solidFill>
                  <a:srgbClr val="FFFFFF"/>
                </a:solidFill>
              </a:rPr>
              <a:t> in </a:t>
            </a:r>
            <a:r>
              <a:rPr lang="en-US" dirty="0" smtClean="0">
                <a:solidFill>
                  <a:srgbClr val="FFFF00"/>
                </a:solidFill>
              </a:rPr>
              <a:t>snowline locations </a:t>
            </a:r>
            <a:r>
              <a:rPr lang="en-US" dirty="0" smtClean="0">
                <a:solidFill>
                  <a:srgbClr val="FFFFFF"/>
                </a:solidFill>
              </a:rPr>
              <a:t>due to </a:t>
            </a:r>
            <a:r>
              <a:rPr lang="en-US" dirty="0" smtClean="0">
                <a:solidFill>
                  <a:srgbClr val="FFFF00"/>
                </a:solidFill>
              </a:rPr>
              <a:t>dynamics</a:t>
            </a:r>
            <a:r>
              <a:rPr lang="en-US" dirty="0" smtClean="0">
                <a:solidFill>
                  <a:srgbClr val="FFFFFF"/>
                </a:solidFill>
              </a:rPr>
              <a:t>, </a:t>
            </a:r>
            <a:r>
              <a:rPr lang="en-US" dirty="0" smtClean="0">
                <a:solidFill>
                  <a:srgbClr val="FFFF00"/>
                </a:solidFill>
              </a:rPr>
              <a:t>morphology</a:t>
            </a:r>
            <a:r>
              <a:rPr lang="en-US" dirty="0" smtClean="0">
                <a:solidFill>
                  <a:srgbClr val="FFFFFF"/>
                </a:solidFill>
              </a:rPr>
              <a:t> (+</a:t>
            </a:r>
            <a:r>
              <a:rPr lang="en-US" dirty="0" smtClean="0">
                <a:solidFill>
                  <a:srgbClr val="FFFF00"/>
                </a:solidFill>
              </a:rPr>
              <a:t>stellar luminosity</a:t>
            </a:r>
            <a:r>
              <a:rPr lang="en-US" dirty="0" smtClean="0">
                <a:solidFill>
                  <a:srgbClr val="FFFFFF"/>
                </a:solidFill>
              </a:rPr>
              <a:t>, </a:t>
            </a:r>
            <a:r>
              <a:rPr lang="en-US" dirty="0" smtClean="0">
                <a:solidFill>
                  <a:srgbClr val="FFFF00"/>
                </a:solidFill>
              </a:rPr>
              <a:t>mass accretion rate</a:t>
            </a:r>
            <a:r>
              <a:rPr lang="en-US" dirty="0" smtClean="0">
                <a:solidFill>
                  <a:srgbClr val="FFFFFF"/>
                </a:solidFill>
              </a:rPr>
              <a:t>…) =&gt; </a:t>
            </a:r>
            <a:r>
              <a:rPr lang="en-US" dirty="0" smtClean="0">
                <a:solidFill>
                  <a:srgbClr val="FFFF00"/>
                </a:solidFill>
              </a:rPr>
              <a:t>observations</a:t>
            </a:r>
            <a:r>
              <a:rPr lang="en-US" dirty="0" smtClean="0">
                <a:solidFill>
                  <a:srgbClr val="FFFFFF"/>
                </a:solidFill>
              </a:rPr>
              <a:t> are KEY</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9451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Next </a:t>
            </a:r>
            <a:r>
              <a:rPr lang="en-US" dirty="0" smtClean="0"/>
              <a:t>Steps</a:t>
            </a:r>
          </a:p>
          <a:p>
            <a:pPr marL="514350" indent="-514350">
              <a:buFont typeface="+mj-lt"/>
              <a:buAutoNum type="arabicPeriod"/>
            </a:pPr>
            <a:r>
              <a:rPr lang="en-US" dirty="0" smtClean="0"/>
              <a:t>Proposed </a:t>
            </a:r>
            <a:r>
              <a:rPr lang="en-US" dirty="0" smtClean="0"/>
              <a:t>Defense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63521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solidFill>
                  <a:srgbClr val="FFFF00"/>
                </a:solidFill>
              </a:rPr>
              <a:t>Next </a:t>
            </a:r>
            <a:r>
              <a:rPr lang="en-US" dirty="0" smtClean="0">
                <a:solidFill>
                  <a:srgbClr val="FFFF00"/>
                </a:solidFill>
              </a:rPr>
              <a:t>Steps</a:t>
            </a:r>
          </a:p>
          <a:p>
            <a:pPr marL="514350" indent="-514350">
              <a:buFont typeface="+mj-lt"/>
              <a:buAutoNum type="arabicPeriod"/>
            </a:pPr>
            <a:r>
              <a:rPr lang="en-US" dirty="0" smtClean="0"/>
              <a:t>Proposed </a:t>
            </a:r>
            <a:r>
              <a:rPr lang="en-US" dirty="0" smtClean="0"/>
              <a:t>Defense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18401700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GOAL 1</a:t>
            </a:r>
            <a:endParaRPr lang="en-US" dirty="0">
              <a:solidFill>
                <a:srgbClr val="FFFF00"/>
              </a:solidFill>
            </a:endParaRPr>
          </a:p>
        </p:txBody>
      </p:sp>
      <p:sp>
        <p:nvSpPr>
          <p:cNvPr id="3" name="Content Placeholder 2"/>
          <p:cNvSpPr>
            <a:spLocks noGrp="1"/>
          </p:cNvSpPr>
          <p:nvPr>
            <p:ph idx="1"/>
          </p:nvPr>
        </p:nvSpPr>
        <p:spPr>
          <a:xfrm>
            <a:off x="457200" y="1789341"/>
            <a:ext cx="8229600" cy="1317953"/>
          </a:xfrm>
          <a:solidFill>
            <a:srgbClr val="FFFF00"/>
          </a:solidFill>
          <a:ln w="63500">
            <a:solidFill>
              <a:srgbClr val="0000FF"/>
            </a:solidFill>
          </a:ln>
        </p:spPr>
        <p:txBody>
          <a:bodyPr/>
          <a:lstStyle/>
          <a:p>
            <a:pPr marL="0" lvl="1" indent="0" algn="ctr">
              <a:buNone/>
            </a:pPr>
            <a:r>
              <a:rPr lang="en-US" sz="3400" dirty="0">
                <a:solidFill>
                  <a:schemeClr val="bg1"/>
                </a:solidFill>
              </a:rPr>
              <a:t>Calculate C/N/O ratios self-consistently in active </a:t>
            </a:r>
            <a:r>
              <a:rPr lang="en-US" sz="3400" dirty="0" smtClean="0">
                <a:solidFill>
                  <a:schemeClr val="bg1"/>
                </a:solidFill>
              </a:rPr>
              <a:t>disks =&gt; include time dependence</a:t>
            </a:r>
            <a:endParaRPr lang="en-US" sz="3400" dirty="0">
              <a:solidFill>
                <a:schemeClr val="bg1"/>
              </a:solidFill>
            </a:endParaRPr>
          </a:p>
          <a:p>
            <a:pPr marL="0" indent="0">
              <a:buNone/>
            </a:pPr>
            <a:endParaRPr lang="en-US" dirty="0"/>
          </a:p>
        </p:txBody>
      </p:sp>
      <p:sp>
        <p:nvSpPr>
          <p:cNvPr id="5" name="TextBox 4"/>
          <p:cNvSpPr txBox="1"/>
          <p:nvPr/>
        </p:nvSpPr>
        <p:spPr>
          <a:xfrm>
            <a:off x="959325" y="3971933"/>
            <a:ext cx="7417889" cy="1754327"/>
          </a:xfrm>
          <a:prstGeom prst="rect">
            <a:avLst/>
          </a:prstGeom>
          <a:solidFill>
            <a:srgbClr val="FFFF00"/>
          </a:solidFill>
          <a:ln w="63500">
            <a:solidFill>
              <a:srgbClr val="0000FF"/>
            </a:solidFill>
          </a:ln>
        </p:spPr>
        <p:txBody>
          <a:bodyPr wrap="square" rtlCol="0">
            <a:spAutoFit/>
          </a:bodyPr>
          <a:lstStyle/>
          <a:p>
            <a:pPr algn="ctr"/>
            <a:r>
              <a:rPr lang="en-US" sz="3600" dirty="0" smtClean="0">
                <a:solidFill>
                  <a:srgbClr val="000000"/>
                </a:solidFill>
              </a:rPr>
              <a:t>Explore how diffusion across the snowlines affects the snowline locations and the C/N/O ratios</a:t>
            </a:r>
            <a:endParaRPr lang="en-US" sz="3600" dirty="0">
              <a:solidFill>
                <a:srgbClr val="000000"/>
              </a:solidFill>
            </a:endParaRPr>
          </a:p>
        </p:txBody>
      </p:sp>
    </p:spTree>
    <p:extLst>
      <p:ext uri="{BB962C8B-B14F-4D97-AF65-F5344CB8AC3E}">
        <p14:creationId xmlns:p14="http://schemas.microsoft.com/office/powerpoint/2010/main" val="3950375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BASIC IDEA</a:t>
            </a:r>
            <a:endParaRPr lang="en-US" dirty="0">
              <a:solidFill>
                <a:srgbClr val="FFFF00"/>
              </a:solidFill>
            </a:endParaRPr>
          </a:p>
        </p:txBody>
      </p:sp>
      <p:sp>
        <p:nvSpPr>
          <p:cNvPr id="3" name="Content Placeholder 2"/>
          <p:cNvSpPr>
            <a:spLocks noGrp="1"/>
          </p:cNvSpPr>
          <p:nvPr>
            <p:ph idx="1"/>
          </p:nvPr>
        </p:nvSpPr>
        <p:spPr>
          <a:xfrm>
            <a:off x="457200" y="2343248"/>
            <a:ext cx="8229600" cy="2722991"/>
          </a:xfrm>
          <a:solidFill>
            <a:srgbClr val="FFFF00"/>
          </a:solidFill>
          <a:ln w="63500">
            <a:solidFill>
              <a:srgbClr val="0000FF"/>
            </a:solidFill>
          </a:ln>
        </p:spPr>
        <p:txBody>
          <a:bodyPr>
            <a:normAutofit/>
          </a:bodyPr>
          <a:lstStyle/>
          <a:p>
            <a:pPr marL="400050" lvl="2" indent="0" algn="ctr">
              <a:buNone/>
            </a:pPr>
            <a:r>
              <a:rPr lang="en-US" sz="3400" dirty="0" smtClean="0">
                <a:solidFill>
                  <a:schemeClr val="bg1"/>
                </a:solidFill>
              </a:rPr>
              <a:t>Treat </a:t>
            </a:r>
            <a:r>
              <a:rPr lang="en-US" sz="3400" dirty="0">
                <a:solidFill>
                  <a:schemeClr val="bg1"/>
                </a:solidFill>
              </a:rPr>
              <a:t>each </a:t>
            </a:r>
            <a:r>
              <a:rPr lang="en-US" sz="3400" dirty="0" smtClean="0">
                <a:solidFill>
                  <a:schemeClr val="bg1"/>
                </a:solidFill>
              </a:rPr>
              <a:t>volatile </a:t>
            </a:r>
            <a:r>
              <a:rPr lang="en-US" sz="3400" dirty="0">
                <a:solidFill>
                  <a:schemeClr val="bg1"/>
                </a:solidFill>
              </a:rPr>
              <a:t>in gaseous and solid form as two fluids that are interchanging and use advection-like equations to solve for their separate time-dependent abundance</a:t>
            </a:r>
          </a:p>
          <a:p>
            <a:pPr marL="0" indent="0">
              <a:buNone/>
            </a:pPr>
            <a:endParaRPr lang="en-US" dirty="0"/>
          </a:p>
        </p:txBody>
      </p:sp>
    </p:spTree>
    <p:extLst>
      <p:ext uri="{BB962C8B-B14F-4D97-AF65-F5344CB8AC3E}">
        <p14:creationId xmlns:p14="http://schemas.microsoft.com/office/powerpoint/2010/main" val="400454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172"/>
            <a:ext cx="8229600" cy="1143000"/>
          </a:xfrm>
        </p:spPr>
        <p:txBody>
          <a:bodyPr/>
          <a:lstStyle/>
          <a:p>
            <a:r>
              <a:rPr lang="en-US" dirty="0" smtClean="0"/>
              <a:t>Basic Equations</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207704534"/>
              </p:ext>
            </p:extLst>
          </p:nvPr>
        </p:nvGraphicFramePr>
        <p:xfrm>
          <a:off x="4381500" y="3225800"/>
          <a:ext cx="381000" cy="406400"/>
        </p:xfrm>
        <a:graphic>
          <a:graphicData uri="http://schemas.openxmlformats.org/presentationml/2006/ole">
            <mc:AlternateContent xmlns:mc="http://schemas.openxmlformats.org/markup-compatibility/2006">
              <mc:Choice xmlns:v="urn:schemas-microsoft-com:vml" Requires="v">
                <p:oleObj spid="_x0000_s1069" name="Equation" r:id="rId3" imgW="381000" imgH="406400" progId="Equation.3">
                  <p:embed/>
                </p:oleObj>
              </mc:Choice>
              <mc:Fallback>
                <p:oleObj name="Equation" r:id="rId3" imgW="381000" imgH="406400" progId="Equation.3">
                  <p:embed/>
                  <p:pic>
                    <p:nvPicPr>
                      <p:cNvPr id="0" name=""/>
                      <p:cNvPicPr/>
                      <p:nvPr/>
                    </p:nvPicPr>
                    <p:blipFill>
                      <a:blip r:embed="rId4"/>
                      <a:stretch>
                        <a:fillRect/>
                      </a:stretch>
                    </p:blipFill>
                    <p:spPr>
                      <a:xfrm>
                        <a:off x="4381500" y="3225800"/>
                        <a:ext cx="381000" cy="406400"/>
                      </a:xfrm>
                      <a:prstGeom prst="rect">
                        <a:avLst/>
                      </a:prstGeom>
                    </p:spPr>
                  </p:pic>
                </p:oleObj>
              </mc:Fallback>
            </mc:AlternateContent>
          </a:graphicData>
        </a:graphic>
      </p:graphicFrame>
      <p:sp>
        <p:nvSpPr>
          <p:cNvPr id="10" name="TextBox 9"/>
          <p:cNvSpPr txBox="1"/>
          <p:nvPr/>
        </p:nvSpPr>
        <p:spPr>
          <a:xfrm>
            <a:off x="553977" y="3688222"/>
            <a:ext cx="8132823" cy="2677656"/>
          </a:xfrm>
          <a:prstGeom prst="rect">
            <a:avLst/>
          </a:prstGeom>
          <a:noFill/>
        </p:spPr>
        <p:txBody>
          <a:bodyPr wrap="square" rtlCol="0">
            <a:spAutoFit/>
          </a:bodyPr>
          <a:lstStyle/>
          <a:p>
            <a:r>
              <a:rPr lang="en-US" sz="2400" dirty="0" err="1" smtClean="0"/>
              <a:t>Σ</a:t>
            </a:r>
            <a:r>
              <a:rPr lang="en-US" sz="2400" baseline="-25000" dirty="0" err="1" smtClean="0"/>
              <a:t>vap</a:t>
            </a:r>
            <a:r>
              <a:rPr lang="en-US" sz="2400" dirty="0" smtClean="0"/>
              <a:t>, </a:t>
            </a:r>
            <a:r>
              <a:rPr lang="en-US" sz="2400" dirty="0" err="1" smtClean="0"/>
              <a:t>Σ</a:t>
            </a:r>
            <a:r>
              <a:rPr lang="en-US" sz="2400" baseline="-25000" dirty="0" err="1" smtClean="0"/>
              <a:t>grain</a:t>
            </a:r>
            <a:r>
              <a:rPr lang="en-US" sz="2400" dirty="0"/>
              <a:t> </a:t>
            </a:r>
            <a:r>
              <a:rPr lang="en-US" sz="2400" dirty="0" smtClean="0"/>
              <a:t>= surface densities of volatiles in gas and solid form</a:t>
            </a:r>
          </a:p>
          <a:p>
            <a:r>
              <a:rPr lang="en-US" sz="2400" dirty="0" smtClean="0"/>
              <a:t> </a:t>
            </a:r>
            <a:r>
              <a:rPr lang="en-US" sz="2400" dirty="0" err="1" smtClean="0"/>
              <a:t>Σ</a:t>
            </a:r>
            <a:r>
              <a:rPr lang="en-US" sz="2400" baseline="-25000" dirty="0" err="1" smtClean="0"/>
              <a:t>g</a:t>
            </a:r>
            <a:r>
              <a:rPr lang="en-US" sz="2400" dirty="0" smtClean="0"/>
              <a:t> = surface density of nebular gas</a:t>
            </a:r>
          </a:p>
          <a:p>
            <a:r>
              <a:rPr lang="en-US" sz="2400" dirty="0" smtClean="0"/>
              <a:t>v = gas radial velocity</a:t>
            </a:r>
          </a:p>
          <a:p>
            <a:r>
              <a:rPr lang="en-US" sz="2400" i="1" dirty="0" err="1" smtClean="0"/>
              <a:t>D</a:t>
            </a:r>
            <a:r>
              <a:rPr lang="en-US" sz="2400" i="1" baseline="-25000" dirty="0" err="1" smtClean="0"/>
              <a:t>gas</a:t>
            </a:r>
            <a:r>
              <a:rPr lang="en-US" sz="2400" i="1" dirty="0" smtClean="0"/>
              <a:t> </a:t>
            </a:r>
            <a:r>
              <a:rPr lang="en-US" sz="2400" dirty="0" smtClean="0"/>
              <a:t>= gas diffusivity = viscosity</a:t>
            </a:r>
          </a:p>
          <a:p>
            <a:r>
              <a:rPr lang="en-US" sz="2400" i="1" dirty="0" err="1" smtClean="0"/>
              <a:t>D</a:t>
            </a:r>
            <a:r>
              <a:rPr lang="en-US" sz="2400" i="1" baseline="-25000" dirty="0" err="1" smtClean="0"/>
              <a:t>dust</a:t>
            </a:r>
            <a:r>
              <a:rPr lang="en-US" sz="2400" i="1" dirty="0" smtClean="0"/>
              <a:t> </a:t>
            </a:r>
            <a:r>
              <a:rPr lang="en-US" sz="2400" dirty="0" smtClean="0"/>
              <a:t>= dust diffusivity = </a:t>
            </a:r>
            <a:r>
              <a:rPr lang="en-US" sz="2400" i="1" dirty="0" err="1" smtClean="0"/>
              <a:t>D</a:t>
            </a:r>
            <a:r>
              <a:rPr lang="en-US" sz="2400" i="1" baseline="-25000" dirty="0" err="1" smtClean="0"/>
              <a:t>gas</a:t>
            </a:r>
            <a:r>
              <a:rPr lang="en-US" sz="2400" i="1" dirty="0"/>
              <a:t> </a:t>
            </a:r>
            <a:r>
              <a:rPr lang="en-US" sz="2400" i="1" dirty="0" smtClean="0"/>
              <a:t>/ (1 + St^2)</a:t>
            </a:r>
          </a:p>
          <a:p>
            <a:r>
              <a:rPr lang="en-US" sz="2400" i="1" dirty="0" err="1" smtClean="0"/>
              <a:t>S</a:t>
            </a:r>
            <a:r>
              <a:rPr lang="en-US" sz="2400" i="1" baseline="-25000" dirty="0" err="1" smtClean="0"/>
              <a:t>des</a:t>
            </a:r>
            <a:r>
              <a:rPr lang="en-US" sz="2400" i="1" dirty="0" smtClean="0"/>
              <a:t> </a:t>
            </a:r>
            <a:r>
              <a:rPr lang="en-US" sz="2400" dirty="0" smtClean="0"/>
              <a:t>= source function of desorbed ices = f(</a:t>
            </a:r>
            <a:r>
              <a:rPr lang="en-US" sz="2400" dirty="0" err="1" smtClean="0"/>
              <a:t>Σ</a:t>
            </a:r>
            <a:r>
              <a:rPr lang="en-US" sz="2400" baseline="-25000" dirty="0" err="1" smtClean="0"/>
              <a:t>grain</a:t>
            </a:r>
            <a:r>
              <a:rPr lang="en-US" sz="2400" dirty="0" smtClean="0"/>
              <a:t>, r, s, volatile properties)</a:t>
            </a:r>
            <a:endParaRPr lang="en-US" sz="2400" i="1" dirty="0"/>
          </a:p>
        </p:txBody>
      </p:sp>
      <p:pic>
        <p:nvPicPr>
          <p:cNvPr id="12" name="Picture 11"/>
          <p:cNvPicPr>
            <a:picLocks noChangeAspect="1"/>
          </p:cNvPicPr>
          <p:nvPr/>
        </p:nvPicPr>
        <p:blipFill>
          <a:blip r:embed="rId5">
            <a:alphaModFix/>
            <a:duotone>
              <a:prstClr val="black"/>
              <a:srgbClr val="FFFF00">
                <a:tint val="45000"/>
                <a:satMod val="400000"/>
              </a:srgbClr>
            </a:duotone>
            <a:extLst>
              <a:ext uri="{BEBA8EAE-BF5A-486C-A8C5-ECC9F3942E4B}">
                <a14:imgProps xmlns:a14="http://schemas.microsoft.com/office/drawing/2010/main">
                  <a14:imgLayer r:embed="rId6">
                    <a14:imgEffect>
                      <a14:colorTemperature colorTemp="4700"/>
                    </a14:imgEffect>
                    <a14:imgEffect>
                      <a14:saturation sat="0"/>
                    </a14:imgEffect>
                    <a14:imgEffect>
                      <a14:brightnessContrast bright="39000"/>
                    </a14:imgEffect>
                  </a14:imgLayer>
                </a14:imgProps>
              </a:ext>
            </a:extLst>
          </a:blip>
          <a:stretch>
            <a:fillRect/>
          </a:stretch>
        </p:blipFill>
        <p:spPr>
          <a:xfrm>
            <a:off x="914400" y="931278"/>
            <a:ext cx="7302500" cy="2552700"/>
          </a:xfrm>
          <a:prstGeom prst="rect">
            <a:avLst/>
          </a:prstGeom>
          <a:solidFill>
            <a:srgbClr val="FFFF00"/>
          </a:solidFill>
          <a:ln w="63500">
            <a:solidFill>
              <a:srgbClr val="0000FF"/>
            </a:solidFill>
          </a:ln>
        </p:spPr>
      </p:pic>
      <p:sp>
        <p:nvSpPr>
          <p:cNvPr id="13" name="TextBox 12"/>
          <p:cNvSpPr txBox="1"/>
          <p:nvPr/>
        </p:nvSpPr>
        <p:spPr>
          <a:xfrm>
            <a:off x="5431687" y="6446938"/>
            <a:ext cx="3913153" cy="307777"/>
          </a:xfrm>
          <a:prstGeom prst="rect">
            <a:avLst/>
          </a:prstGeom>
          <a:noFill/>
        </p:spPr>
        <p:txBody>
          <a:bodyPr wrap="square" rtlCol="0">
            <a:spAutoFit/>
          </a:bodyPr>
          <a:lstStyle/>
          <a:p>
            <a:r>
              <a:rPr lang="en-US" sz="1400" dirty="0" err="1"/>
              <a:t>C</a:t>
            </a:r>
            <a:r>
              <a:rPr lang="en-US" sz="1400" dirty="0" err="1" smtClean="0"/>
              <a:t>iesla</a:t>
            </a:r>
            <a:r>
              <a:rPr lang="en-US" sz="1400" dirty="0" smtClean="0"/>
              <a:t> &amp; </a:t>
            </a:r>
            <a:r>
              <a:rPr lang="en-US" sz="1400" dirty="0" err="1" smtClean="0"/>
              <a:t>Cuzzi</a:t>
            </a:r>
            <a:r>
              <a:rPr lang="en-US" sz="1400" dirty="0" smtClean="0"/>
              <a:t> (2006), </a:t>
            </a:r>
            <a:r>
              <a:rPr lang="en-US" sz="1400" dirty="0" err="1" smtClean="0"/>
              <a:t>Birnstiel</a:t>
            </a:r>
            <a:r>
              <a:rPr lang="en-US" sz="1400" dirty="0" smtClean="0"/>
              <a:t> et al. (2010, 2012)</a:t>
            </a:r>
            <a:endParaRPr lang="en-US" sz="1400" dirty="0"/>
          </a:p>
        </p:txBody>
      </p:sp>
    </p:spTree>
    <p:extLst>
      <p:ext uri="{BB962C8B-B14F-4D97-AF65-F5344CB8AC3E}">
        <p14:creationId xmlns:p14="http://schemas.microsoft.com/office/powerpoint/2010/main" val="3785655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3" name="Content Placeholder 2"/>
          <p:cNvSpPr>
            <a:spLocks noGrp="1"/>
          </p:cNvSpPr>
          <p:nvPr>
            <p:ph idx="1"/>
          </p:nvPr>
        </p:nvSpPr>
        <p:spPr>
          <a:xfrm>
            <a:off x="457200" y="2005499"/>
            <a:ext cx="8229600" cy="4525963"/>
          </a:xfrm>
        </p:spPr>
        <p:txBody>
          <a:bodyPr/>
          <a:lstStyle/>
          <a:p>
            <a:r>
              <a:rPr lang="en-US" dirty="0" smtClean="0"/>
              <a:t>Have solved the </a:t>
            </a:r>
            <a:r>
              <a:rPr lang="en-US" dirty="0" smtClean="0">
                <a:solidFill>
                  <a:srgbClr val="FFFF00"/>
                </a:solidFill>
              </a:rPr>
              <a:t>advection-diffusion equations without the source term </a:t>
            </a:r>
            <a:r>
              <a:rPr lang="en-US" dirty="0" smtClean="0"/>
              <a:t>=&gt; obtained the </a:t>
            </a:r>
            <a:r>
              <a:rPr lang="en-US" dirty="0" smtClean="0">
                <a:solidFill>
                  <a:srgbClr val="FFFF00"/>
                </a:solidFill>
              </a:rPr>
              <a:t>surface density evolution of solids </a:t>
            </a:r>
            <a:r>
              <a:rPr lang="en-US" dirty="0" smtClean="0"/>
              <a:t>(ignoring desorption for now)</a:t>
            </a:r>
          </a:p>
          <a:p>
            <a:endParaRPr lang="en-US" dirty="0" smtClean="0"/>
          </a:p>
          <a:p>
            <a:r>
              <a:rPr lang="en-US" dirty="0" smtClean="0"/>
              <a:t>Checked that results make sense physically</a:t>
            </a:r>
            <a:endParaRPr lang="en-US" dirty="0"/>
          </a:p>
        </p:txBody>
      </p:sp>
    </p:spTree>
    <p:extLst>
      <p:ext uri="{BB962C8B-B14F-4D97-AF65-F5344CB8AC3E}">
        <p14:creationId xmlns:p14="http://schemas.microsoft.com/office/powerpoint/2010/main" val="383170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6" name="0.001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8888" y="1649919"/>
            <a:ext cx="7239001" cy="4824744"/>
          </a:xfrm>
          <a:prstGeom prst="rect">
            <a:avLst/>
          </a:prstGeom>
        </p:spPr>
      </p:pic>
      <p:sp>
        <p:nvSpPr>
          <p:cNvPr id="7" name="TextBox 6"/>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0.001 cm</a:t>
            </a:r>
            <a:endParaRPr lang="en-US" sz="1400" dirty="0">
              <a:solidFill>
                <a:schemeClr val="bg1"/>
              </a:solidFill>
            </a:endParaRPr>
          </a:p>
        </p:txBody>
      </p:sp>
    </p:spTree>
    <p:extLst>
      <p:ext uri="{BB962C8B-B14F-4D97-AF65-F5344CB8AC3E}">
        <p14:creationId xmlns:p14="http://schemas.microsoft.com/office/powerpoint/2010/main" val="412935458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pic>
        <p:nvPicPr>
          <p:cNvPr id="3" name="1000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556" y="1707098"/>
            <a:ext cx="7154334" cy="4768315"/>
          </a:xfrm>
          <a:prstGeom prst="rect">
            <a:avLst/>
          </a:prstGeom>
        </p:spPr>
      </p:pic>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spTree>
    <p:extLst>
      <p:ext uri="{BB962C8B-B14F-4D97-AF65-F5344CB8AC3E}">
        <p14:creationId xmlns:p14="http://schemas.microsoft.com/office/powerpoint/2010/main" val="174105071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Determined profiles for gas and dust surface densities</a:t>
            </a:r>
            <a:endParaRPr lang="en-US" dirty="0"/>
          </a:p>
        </p:txBody>
      </p:sp>
      <p:sp>
        <p:nvSpPr>
          <p:cNvPr id="5" name="TextBox 4"/>
          <p:cNvSpPr txBox="1"/>
          <p:nvPr/>
        </p:nvSpPr>
        <p:spPr>
          <a:xfrm>
            <a:off x="6914444" y="1565275"/>
            <a:ext cx="1453446" cy="307777"/>
          </a:xfrm>
          <a:prstGeom prst="rect">
            <a:avLst/>
          </a:prstGeom>
          <a:noFill/>
        </p:spPr>
        <p:txBody>
          <a:bodyPr wrap="square" rtlCol="0">
            <a:spAutoFit/>
          </a:bodyPr>
          <a:lstStyle/>
          <a:p>
            <a:r>
              <a:rPr lang="en-US" sz="1400" dirty="0" smtClean="0">
                <a:solidFill>
                  <a:schemeClr val="bg1"/>
                </a:solidFill>
              </a:rPr>
              <a:t>s = 0.001 cm</a:t>
            </a:r>
            <a:endParaRPr lang="en-US" sz="1400" dirty="0">
              <a:solidFill>
                <a:schemeClr val="bg1"/>
              </a:solidFill>
            </a:endParaRPr>
          </a:p>
        </p:txBody>
      </p:sp>
      <p:sp>
        <p:nvSpPr>
          <p:cNvPr id="6" name="TextBox 5"/>
          <p:cNvSpPr txBox="1"/>
          <p:nvPr/>
        </p:nvSpPr>
        <p:spPr>
          <a:xfrm>
            <a:off x="6350000" y="1713794"/>
            <a:ext cx="2170290" cy="307777"/>
          </a:xfrm>
          <a:prstGeom prst="rect">
            <a:avLst/>
          </a:prstGeom>
          <a:noFill/>
        </p:spPr>
        <p:txBody>
          <a:bodyPr wrap="square" rtlCol="0">
            <a:spAutoFit/>
          </a:bodyPr>
          <a:lstStyle/>
          <a:p>
            <a:r>
              <a:rPr lang="en-US" sz="1400" dirty="0" smtClean="0">
                <a:solidFill>
                  <a:schemeClr val="bg1"/>
                </a:solidFill>
              </a:rPr>
              <a:t>alpha = 0.01, s = 1 km</a:t>
            </a:r>
            <a:endParaRPr lang="en-US" sz="1400" dirty="0">
              <a:solidFill>
                <a:schemeClr val="bg1"/>
              </a:solidFill>
            </a:endParaRPr>
          </a:p>
        </p:txBody>
      </p:sp>
      <p:pic>
        <p:nvPicPr>
          <p:cNvPr id="4" name="100_movi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5333" y="1713793"/>
            <a:ext cx="6970891" cy="4646051"/>
          </a:xfrm>
          <a:prstGeom prst="rect">
            <a:avLst/>
          </a:prstGeom>
        </p:spPr>
      </p:pic>
      <p:sp>
        <p:nvSpPr>
          <p:cNvPr id="7" name="TextBox 6"/>
          <p:cNvSpPr txBox="1"/>
          <p:nvPr/>
        </p:nvSpPr>
        <p:spPr>
          <a:xfrm>
            <a:off x="6350000" y="1731432"/>
            <a:ext cx="2170290" cy="307777"/>
          </a:xfrm>
          <a:prstGeom prst="rect">
            <a:avLst/>
          </a:prstGeom>
          <a:noFill/>
        </p:spPr>
        <p:txBody>
          <a:bodyPr wrap="square" rtlCol="0">
            <a:spAutoFit/>
          </a:bodyPr>
          <a:lstStyle/>
          <a:p>
            <a:r>
              <a:rPr lang="en-US" sz="1400" dirty="0" smtClean="0">
                <a:solidFill>
                  <a:schemeClr val="bg1"/>
                </a:solidFill>
              </a:rPr>
              <a:t>alpha = 0.01, s = 1 m</a:t>
            </a:r>
            <a:endParaRPr lang="en-US" sz="1400" dirty="0">
              <a:solidFill>
                <a:schemeClr val="bg1"/>
              </a:solidFill>
            </a:endParaRPr>
          </a:p>
        </p:txBody>
      </p:sp>
    </p:spTree>
    <p:extLst>
      <p:ext uri="{BB962C8B-B14F-4D97-AF65-F5344CB8AC3E}">
        <p14:creationId xmlns:p14="http://schemas.microsoft.com/office/powerpoint/2010/main" val="2968430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67619"/>
            <a:ext cx="8229600" cy="4525963"/>
          </a:xfrm>
        </p:spPr>
        <p:txBody>
          <a:bodyPr/>
          <a:lstStyle/>
          <a:p>
            <a:pPr marL="0" lvl="2" indent="0" algn="ctr">
              <a:buNone/>
            </a:pPr>
            <a:r>
              <a:rPr lang="en-US" sz="4400" dirty="0" smtClean="0">
                <a:solidFill>
                  <a:srgbClr val="FFFF00"/>
                </a:solidFill>
              </a:rPr>
              <a:t>More preliminary </a:t>
            </a:r>
            <a:r>
              <a:rPr lang="en-US" sz="4400" dirty="0">
                <a:solidFill>
                  <a:srgbClr val="FFFF00"/>
                </a:solidFill>
              </a:rPr>
              <a:t>results expected BEFORE defense</a:t>
            </a:r>
          </a:p>
          <a:p>
            <a:endParaRPr lang="en-US" dirty="0"/>
          </a:p>
        </p:txBody>
      </p:sp>
    </p:spTree>
    <p:extLst>
      <p:ext uri="{BB962C8B-B14F-4D97-AF65-F5344CB8AC3E}">
        <p14:creationId xmlns:p14="http://schemas.microsoft.com/office/powerpoint/2010/main" val="3248542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GOAL 2</a:t>
            </a:r>
            <a:endParaRPr lang="en-US" dirty="0">
              <a:solidFill>
                <a:srgbClr val="FFFF00"/>
              </a:solidFill>
            </a:endParaRPr>
          </a:p>
        </p:txBody>
      </p:sp>
      <p:sp>
        <p:nvSpPr>
          <p:cNvPr id="3" name="Content Placeholder 2"/>
          <p:cNvSpPr>
            <a:spLocks noGrp="1"/>
          </p:cNvSpPr>
          <p:nvPr>
            <p:ph idx="1"/>
          </p:nvPr>
        </p:nvSpPr>
        <p:spPr>
          <a:xfrm>
            <a:off x="457200" y="1789341"/>
            <a:ext cx="8229600" cy="1155833"/>
          </a:xfrm>
          <a:solidFill>
            <a:srgbClr val="FFFF00"/>
          </a:solidFill>
          <a:ln w="63500">
            <a:solidFill>
              <a:srgbClr val="0000FF"/>
            </a:solidFill>
          </a:ln>
        </p:spPr>
        <p:txBody>
          <a:bodyPr>
            <a:normAutofit fontScale="85000" lnSpcReduction="10000"/>
          </a:bodyPr>
          <a:lstStyle/>
          <a:p>
            <a:pPr marL="0" indent="0" algn="ctr">
              <a:buNone/>
            </a:pPr>
            <a:r>
              <a:rPr lang="en-US" sz="4400" dirty="0">
                <a:solidFill>
                  <a:schemeClr val="bg1"/>
                </a:solidFill>
              </a:rPr>
              <a:t>Incorporate simple chemical evolution in </a:t>
            </a:r>
            <a:r>
              <a:rPr lang="en-US" sz="4400" dirty="0" smtClean="0">
                <a:solidFill>
                  <a:schemeClr val="bg1"/>
                </a:solidFill>
              </a:rPr>
              <a:t>coupled drift-desorption </a:t>
            </a:r>
            <a:r>
              <a:rPr lang="en-US" sz="4400" dirty="0">
                <a:solidFill>
                  <a:schemeClr val="bg1"/>
                </a:solidFill>
              </a:rPr>
              <a:t>model</a:t>
            </a:r>
          </a:p>
          <a:p>
            <a:pPr marL="0" indent="0">
              <a:buNone/>
            </a:pPr>
            <a:endParaRPr lang="en-US" dirty="0"/>
          </a:p>
        </p:txBody>
      </p:sp>
      <p:sp>
        <p:nvSpPr>
          <p:cNvPr id="4" name="TextBox 3"/>
          <p:cNvSpPr txBox="1"/>
          <p:nvPr/>
        </p:nvSpPr>
        <p:spPr>
          <a:xfrm>
            <a:off x="1229558" y="3836832"/>
            <a:ext cx="6877423" cy="1292662"/>
          </a:xfrm>
          <a:prstGeom prst="rect">
            <a:avLst/>
          </a:prstGeom>
          <a:noFill/>
        </p:spPr>
        <p:txBody>
          <a:bodyPr wrap="square" rtlCol="0">
            <a:spAutoFit/>
          </a:bodyPr>
          <a:lstStyle/>
          <a:p>
            <a:pPr algn="ctr"/>
            <a:r>
              <a:rPr lang="en-US" sz="3000" dirty="0" smtClean="0"/>
              <a:t>Collaborate with </a:t>
            </a:r>
            <a:r>
              <a:rPr lang="en-US" sz="3000" dirty="0" err="1" smtClean="0"/>
              <a:t>Ilse</a:t>
            </a:r>
            <a:r>
              <a:rPr lang="en-US" sz="3000" dirty="0" smtClean="0"/>
              <a:t> </a:t>
            </a:r>
            <a:r>
              <a:rPr lang="en-US" sz="3000" dirty="0" err="1" smtClean="0"/>
              <a:t>Cleeves</a:t>
            </a:r>
            <a:endParaRPr lang="en-US" sz="3000" dirty="0" smtClean="0"/>
          </a:p>
          <a:p>
            <a:pPr marL="0" lvl="1" algn="ctr"/>
            <a:r>
              <a:rPr lang="en-US" sz="3000" dirty="0">
                <a:solidFill>
                  <a:srgbClr val="FFFF00"/>
                </a:solidFill>
              </a:rPr>
              <a:t>Results expected AFTER </a:t>
            </a:r>
            <a:r>
              <a:rPr lang="en-US" sz="3000" dirty="0" smtClean="0">
                <a:solidFill>
                  <a:srgbClr val="FFFF00"/>
                </a:solidFill>
              </a:rPr>
              <a:t>defense</a:t>
            </a:r>
            <a:endParaRPr lang="en-US" sz="3000" dirty="0" smtClean="0"/>
          </a:p>
          <a:p>
            <a:pPr marL="285750" indent="-285750">
              <a:buFont typeface="Arial"/>
              <a:buChar char="•"/>
            </a:pPr>
            <a:endParaRPr lang="en-US" dirty="0"/>
          </a:p>
        </p:txBody>
      </p:sp>
    </p:spTree>
    <p:extLst>
      <p:ext uri="{BB962C8B-B14F-4D97-AF65-F5344CB8AC3E}">
        <p14:creationId xmlns:p14="http://schemas.microsoft.com/office/powerpoint/2010/main" val="230743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solidFill>
                  <a:srgbClr val="FFFF00"/>
                </a:solidFill>
              </a:rPr>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Next </a:t>
            </a:r>
            <a:r>
              <a:rPr lang="en-US" dirty="0" smtClean="0"/>
              <a:t>Steps</a:t>
            </a:r>
          </a:p>
          <a:p>
            <a:pPr marL="514350" indent="-514350">
              <a:buFont typeface="+mj-lt"/>
              <a:buAutoNum type="arabicPeriod"/>
            </a:pPr>
            <a:r>
              <a:rPr lang="en-US" dirty="0" smtClean="0"/>
              <a:t>Proposed </a:t>
            </a:r>
            <a:r>
              <a:rPr lang="en-US" dirty="0" smtClean="0"/>
              <a:t>Defense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17496644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t>Research Accomplished Since Last Meeting</a:t>
            </a:r>
          </a:p>
          <a:p>
            <a:pPr marL="514350" indent="-514350">
              <a:buFont typeface="+mj-lt"/>
              <a:buAutoNum type="arabicPeriod"/>
            </a:pPr>
            <a:r>
              <a:rPr lang="en-US" dirty="0" smtClean="0"/>
              <a:t>Next </a:t>
            </a:r>
            <a:r>
              <a:rPr lang="en-US" dirty="0" smtClean="0"/>
              <a:t>Steps</a:t>
            </a:r>
          </a:p>
          <a:p>
            <a:pPr marL="514350" indent="-514350">
              <a:buFont typeface="+mj-lt"/>
              <a:buAutoNum type="arabicPeriod"/>
            </a:pPr>
            <a:r>
              <a:rPr lang="en-US" dirty="0" smtClean="0">
                <a:solidFill>
                  <a:srgbClr val="FFFF00"/>
                </a:solidFill>
              </a:rPr>
              <a:t>Proposed </a:t>
            </a:r>
            <a:r>
              <a:rPr lang="en-US" dirty="0" smtClean="0">
                <a:solidFill>
                  <a:srgbClr val="FFFF00"/>
                </a:solidFill>
              </a:rPr>
              <a:t>Defense Timeline</a:t>
            </a:r>
            <a:endParaRPr lang="en-US" dirty="0">
              <a:solidFill>
                <a:srgbClr val="FFFF00"/>
              </a:solidFill>
            </a:endParaRPr>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1840170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NEWS </a:t>
            </a:r>
            <a:endParaRPr lang="en-US" dirty="0"/>
          </a:p>
        </p:txBody>
      </p:sp>
      <p:sp>
        <p:nvSpPr>
          <p:cNvPr id="3" name="Content Placeholder 2"/>
          <p:cNvSpPr>
            <a:spLocks noGrp="1"/>
          </p:cNvSpPr>
          <p:nvPr>
            <p:ph idx="1"/>
          </p:nvPr>
        </p:nvSpPr>
        <p:spPr/>
        <p:txBody>
          <a:bodyPr>
            <a:normAutofit/>
          </a:bodyPr>
          <a:lstStyle/>
          <a:p>
            <a:pPr marL="0" indent="0" algn="ctr">
              <a:buNone/>
            </a:pPr>
            <a:r>
              <a:rPr lang="en-US" sz="7000" dirty="0" smtClean="0">
                <a:solidFill>
                  <a:srgbClr val="FFFF00"/>
                </a:solidFill>
              </a:rPr>
              <a:t>I have a job!</a:t>
            </a:r>
            <a:endParaRPr lang="en-US" sz="7000" dirty="0">
              <a:solidFill>
                <a:srgbClr val="FFFF00"/>
              </a:solidFill>
            </a:endParaRPr>
          </a:p>
        </p:txBody>
      </p:sp>
      <p:pic>
        <p:nvPicPr>
          <p:cNvPr id="4" name="Picture 3" descr="emoticon20n-1-we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978" y="3170379"/>
            <a:ext cx="4712182" cy="3138216"/>
          </a:xfrm>
          <a:prstGeom prst="rect">
            <a:avLst/>
          </a:prstGeom>
        </p:spPr>
      </p:pic>
    </p:spTree>
    <p:extLst>
      <p:ext uri="{BB962C8B-B14F-4D97-AF65-F5344CB8AC3E}">
        <p14:creationId xmlns:p14="http://schemas.microsoft.com/office/powerpoint/2010/main" val="1388681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389" y="1998568"/>
            <a:ext cx="8255610" cy="2800767"/>
          </a:xfrm>
          <a:prstGeom prst="rect">
            <a:avLst/>
          </a:prstGeom>
          <a:solidFill>
            <a:srgbClr val="FFFF00"/>
          </a:solidFill>
          <a:ln w="63500">
            <a:solidFill>
              <a:srgbClr val="0000FF"/>
            </a:solidFill>
          </a:ln>
        </p:spPr>
        <p:txBody>
          <a:bodyPr wrap="square" rtlCol="0">
            <a:spAutoFit/>
          </a:bodyPr>
          <a:lstStyle/>
          <a:p>
            <a:pPr algn="ctr"/>
            <a:r>
              <a:rPr lang="en-US" sz="4400" dirty="0" smtClean="0">
                <a:solidFill>
                  <a:schemeClr val="bg1"/>
                </a:solidFill>
              </a:rPr>
              <a:t>MAIN IDEA</a:t>
            </a:r>
          </a:p>
          <a:p>
            <a:pPr algn="ctr"/>
            <a:r>
              <a:rPr lang="en-US" sz="4400" dirty="0" smtClean="0">
                <a:solidFill>
                  <a:schemeClr val="bg1"/>
                </a:solidFill>
              </a:rPr>
              <a:t>The formation and composition of giant planets highly depends on disk location and properties.</a:t>
            </a:r>
            <a:endParaRPr lang="en-US" sz="4400" dirty="0">
              <a:solidFill>
                <a:schemeClr val="bg1"/>
              </a:solidFill>
            </a:endParaRPr>
          </a:p>
        </p:txBody>
      </p:sp>
      <p:sp>
        <p:nvSpPr>
          <p:cNvPr id="7" name="Title 1"/>
          <p:cNvSpPr>
            <a:spLocks noGrp="1"/>
          </p:cNvSpPr>
          <p:nvPr>
            <p:ph type="title"/>
          </p:nvPr>
        </p:nvSpPr>
        <p:spPr>
          <a:xfrm>
            <a:off x="457200" y="-157681"/>
            <a:ext cx="8229600" cy="1143000"/>
          </a:xfrm>
        </p:spPr>
        <p:txBody>
          <a:bodyPr>
            <a:normAutofit/>
          </a:bodyPr>
          <a:lstStyle/>
          <a:p>
            <a:r>
              <a:rPr lang="en-US" sz="3400" dirty="0" smtClean="0"/>
              <a:t>Thesis Outline</a:t>
            </a:r>
            <a:endParaRPr lang="en-US" sz="3400" dirty="0"/>
          </a:p>
        </p:txBody>
      </p:sp>
    </p:spTree>
    <p:extLst>
      <p:ext uri="{BB962C8B-B14F-4D97-AF65-F5344CB8AC3E}">
        <p14:creationId xmlns:p14="http://schemas.microsoft.com/office/powerpoint/2010/main" val="2472976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7681"/>
            <a:ext cx="8229600" cy="1143000"/>
          </a:xfrm>
        </p:spPr>
        <p:txBody>
          <a:bodyPr>
            <a:normAutofit/>
          </a:bodyPr>
          <a:lstStyle/>
          <a:p>
            <a:r>
              <a:rPr lang="en-US" sz="3400" dirty="0" smtClean="0"/>
              <a:t>Thesis Outline</a:t>
            </a:r>
            <a:endParaRPr lang="en-US" sz="3400" dirty="0"/>
          </a:p>
        </p:txBody>
      </p:sp>
      <p:sp>
        <p:nvSpPr>
          <p:cNvPr id="3" name="Content Placeholder 2"/>
          <p:cNvSpPr>
            <a:spLocks noGrp="1"/>
          </p:cNvSpPr>
          <p:nvPr>
            <p:ph idx="1"/>
          </p:nvPr>
        </p:nvSpPr>
        <p:spPr>
          <a:xfrm>
            <a:off x="457200" y="729540"/>
            <a:ext cx="8229600" cy="5876838"/>
          </a:xfrm>
        </p:spPr>
        <p:txBody>
          <a:bodyPr>
            <a:normAutofit lnSpcReduction="10000"/>
          </a:bodyPr>
          <a:lstStyle/>
          <a:p>
            <a:pPr marL="514350" indent="-514350">
              <a:buFont typeface="+mj-lt"/>
              <a:buAutoNum type="arabicPeriod"/>
            </a:pPr>
            <a:r>
              <a:rPr lang="en-US" sz="2400" dirty="0" smtClean="0"/>
              <a:t>Introduction</a:t>
            </a:r>
          </a:p>
          <a:p>
            <a:pPr marL="514350" indent="-514350">
              <a:buFont typeface="+mj-lt"/>
              <a:buAutoNum type="arabicPeriod"/>
            </a:pPr>
            <a:endParaRPr lang="en-US" sz="2400" dirty="0" smtClean="0"/>
          </a:p>
          <a:p>
            <a:pPr marL="514350" indent="-514350">
              <a:buFont typeface="+mj-lt"/>
              <a:buAutoNum type="arabicPeriod"/>
            </a:pPr>
            <a:r>
              <a:rPr lang="en-US" sz="2400" dirty="0" smtClean="0"/>
              <a:t>Minimum Core Masses for Giant Planet Formation at Wide Separations</a:t>
            </a:r>
          </a:p>
          <a:p>
            <a:pPr marL="914400" lvl="1" indent="-514350"/>
            <a:r>
              <a:rPr lang="nl-NL" sz="2000" dirty="0"/>
              <a:t> Piso &amp; </a:t>
            </a:r>
            <a:r>
              <a:rPr lang="nl-NL" sz="2000" dirty="0" err="1"/>
              <a:t>Youdin</a:t>
            </a:r>
            <a:r>
              <a:rPr lang="nl-NL" sz="2000" dirty="0"/>
              <a:t> 2014, </a:t>
            </a:r>
            <a:r>
              <a:rPr lang="nl-NL" sz="2000" dirty="0" err="1"/>
              <a:t>ApJ</a:t>
            </a:r>
            <a:r>
              <a:rPr lang="nl-NL" sz="2000" dirty="0"/>
              <a:t>, 786, 21</a:t>
            </a:r>
          </a:p>
          <a:p>
            <a:pPr marL="914400" lvl="1" indent="-514350"/>
            <a:r>
              <a:rPr lang="en-US" sz="2000" dirty="0"/>
              <a:t> Piso, </a:t>
            </a:r>
            <a:r>
              <a:rPr lang="en-US" sz="2000" dirty="0" err="1"/>
              <a:t>Youdin</a:t>
            </a:r>
            <a:r>
              <a:rPr lang="en-US" sz="2000" dirty="0"/>
              <a:t>, &amp; Murray-Clay 2015, </a:t>
            </a:r>
            <a:r>
              <a:rPr lang="en-US" sz="2000" dirty="0" err="1"/>
              <a:t>ApJ</a:t>
            </a:r>
            <a:r>
              <a:rPr lang="en-US" sz="2000" dirty="0"/>
              <a:t>, 800, </a:t>
            </a:r>
            <a:r>
              <a:rPr lang="en-US" sz="2000" dirty="0" smtClean="0"/>
              <a:t>82</a:t>
            </a:r>
          </a:p>
          <a:p>
            <a:pPr marL="914400" lvl="1" indent="-514350"/>
            <a:endParaRPr lang="en-US" dirty="0" smtClean="0"/>
          </a:p>
          <a:p>
            <a:pPr marL="514350" indent="-514350">
              <a:buFont typeface="+mj-lt"/>
              <a:buAutoNum type="arabicPeriod"/>
            </a:pPr>
            <a:r>
              <a:rPr lang="en-US" sz="2000" dirty="0" smtClean="0"/>
              <a:t>The Role of Disk Dynamics, Composition and Ice Morphology in Shaping Volatile Snowlines and the C/N/O Ratio</a:t>
            </a:r>
          </a:p>
          <a:p>
            <a:pPr marL="914400" lvl="1" indent="-514350"/>
            <a:r>
              <a:rPr lang="en-US" sz="2000" dirty="0" smtClean="0"/>
              <a:t>Piso, Oberg, </a:t>
            </a:r>
            <a:r>
              <a:rPr lang="en-US" sz="2000" dirty="0" err="1" smtClean="0"/>
              <a:t>Birnstiel</a:t>
            </a:r>
            <a:r>
              <a:rPr lang="en-US" sz="2000" dirty="0" smtClean="0"/>
              <a:t>,</a:t>
            </a:r>
            <a:r>
              <a:rPr lang="en-US" sz="2000" dirty="0"/>
              <a:t> &amp;</a:t>
            </a:r>
            <a:r>
              <a:rPr lang="en-US" sz="2000" dirty="0" smtClean="0"/>
              <a:t> Murray-Clay 2015, </a:t>
            </a:r>
            <a:r>
              <a:rPr lang="en-US" sz="2000" dirty="0" err="1" smtClean="0"/>
              <a:t>ApJ</a:t>
            </a:r>
            <a:r>
              <a:rPr lang="en-US" sz="2000" dirty="0" smtClean="0"/>
              <a:t>, 815</a:t>
            </a:r>
            <a:r>
              <a:rPr lang="en-US" sz="2000" dirty="0"/>
              <a:t>, </a:t>
            </a:r>
            <a:r>
              <a:rPr lang="en-US" sz="2000" dirty="0" smtClean="0"/>
              <a:t>109</a:t>
            </a:r>
          </a:p>
          <a:p>
            <a:pPr marL="914400" lvl="1" indent="-514350"/>
            <a:r>
              <a:rPr lang="en-US" sz="2000" dirty="0" smtClean="0"/>
              <a:t>Piso, Oberg, &amp; </a:t>
            </a:r>
            <a:r>
              <a:rPr lang="en-US" sz="2000" dirty="0" err="1" smtClean="0"/>
              <a:t>Pegues</a:t>
            </a:r>
            <a:r>
              <a:rPr lang="en-US" sz="2000" dirty="0" smtClean="0"/>
              <a:t> 2016 (final stages)</a:t>
            </a:r>
          </a:p>
          <a:p>
            <a:pPr marL="914400" lvl="1" indent="-514350"/>
            <a:endParaRPr lang="en-US" sz="2000" dirty="0" smtClean="0"/>
          </a:p>
          <a:p>
            <a:pPr marL="514350" indent="-514350">
              <a:buFont typeface="+mj-lt"/>
              <a:buAutoNum type="arabicPeriod"/>
            </a:pPr>
            <a:r>
              <a:rPr lang="en-US" sz="2000" dirty="0" smtClean="0"/>
              <a:t>The Effect of Time-Dependent Disk Dynamics on the C/N/O Ratio</a:t>
            </a:r>
          </a:p>
          <a:p>
            <a:pPr marL="914400" lvl="1" indent="-514350"/>
            <a:r>
              <a:rPr lang="en-US" sz="2000" dirty="0" smtClean="0"/>
              <a:t>Piso et al. 2016 (preliminary results as part of thesis)</a:t>
            </a:r>
          </a:p>
          <a:p>
            <a:pPr marL="914400" lvl="1" indent="-514350"/>
            <a:endParaRPr lang="en-US" sz="2000" dirty="0" smtClean="0"/>
          </a:p>
          <a:p>
            <a:pPr marL="514350" indent="-514350">
              <a:buFont typeface="+mj-lt"/>
              <a:buAutoNum type="arabicPeriod"/>
            </a:pPr>
            <a:r>
              <a:rPr lang="en-US" sz="2000" dirty="0" smtClean="0"/>
              <a:t>Conclusion</a:t>
            </a:r>
          </a:p>
          <a:p>
            <a:pPr marL="400050" lvl="1" indent="0">
              <a:buNone/>
            </a:pPr>
            <a:endParaRPr lang="en-US" sz="2000" dirty="0" smtClean="0"/>
          </a:p>
        </p:txBody>
      </p:sp>
    </p:spTree>
    <p:extLst>
      <p:ext uri="{BB962C8B-B14F-4D97-AF65-F5344CB8AC3E}">
        <p14:creationId xmlns:p14="http://schemas.microsoft.com/office/powerpoint/2010/main" val="3814280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Suggestions for External Examiner</a:t>
            </a:r>
            <a:endParaRPr lang="en-US" dirty="0"/>
          </a:p>
        </p:txBody>
      </p:sp>
      <p:sp>
        <p:nvSpPr>
          <p:cNvPr id="3" name="Content Placeholder 2"/>
          <p:cNvSpPr>
            <a:spLocks noGrp="1"/>
          </p:cNvSpPr>
          <p:nvPr>
            <p:ph idx="1"/>
          </p:nvPr>
        </p:nvSpPr>
        <p:spPr/>
        <p:txBody>
          <a:bodyPr/>
          <a:lstStyle/>
          <a:p>
            <a:endParaRPr lang="en-US" dirty="0" smtClean="0"/>
          </a:p>
          <a:p>
            <a:r>
              <a:rPr lang="en-US" dirty="0" smtClean="0"/>
              <a:t>Prof. Fred </a:t>
            </a:r>
            <a:r>
              <a:rPr lang="en-US" dirty="0" err="1" smtClean="0"/>
              <a:t>Ciesla</a:t>
            </a:r>
            <a:r>
              <a:rPr lang="en-US" dirty="0" smtClean="0"/>
              <a:t> (University of Chicago)</a:t>
            </a:r>
          </a:p>
          <a:p>
            <a:r>
              <a:rPr lang="en-US" dirty="0" smtClean="0"/>
              <a:t>Dr. Margaret Pan (MIT)</a:t>
            </a:r>
          </a:p>
          <a:p>
            <a:r>
              <a:rPr lang="en-US" dirty="0" smtClean="0"/>
              <a:t>Prof. </a:t>
            </a:r>
            <a:r>
              <a:rPr lang="en-US" dirty="0" err="1" smtClean="0"/>
              <a:t>Hilke</a:t>
            </a:r>
            <a:r>
              <a:rPr lang="en-US" dirty="0" smtClean="0"/>
              <a:t> </a:t>
            </a:r>
            <a:r>
              <a:rPr lang="en-US" dirty="0" err="1" smtClean="0"/>
              <a:t>Schlichting</a:t>
            </a:r>
            <a:r>
              <a:rPr lang="en-US" dirty="0" smtClean="0"/>
              <a:t> (MIT)</a:t>
            </a:r>
            <a:endParaRPr lang="en-US" dirty="0"/>
          </a:p>
        </p:txBody>
      </p:sp>
    </p:spTree>
    <p:extLst>
      <p:ext uri="{BB962C8B-B14F-4D97-AF65-F5344CB8AC3E}">
        <p14:creationId xmlns:p14="http://schemas.microsoft.com/office/powerpoint/2010/main" val="349851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5"/>
            <a:ext cx="8229600" cy="1143000"/>
          </a:xfrm>
        </p:spPr>
        <p:txBody>
          <a:bodyPr>
            <a:normAutofit/>
          </a:bodyPr>
          <a:lstStyle/>
          <a:p>
            <a:r>
              <a:rPr lang="en-US" sz="4000" dirty="0" smtClean="0"/>
              <a:t>Thesis Timeline (and beyond)</a:t>
            </a:r>
            <a:endParaRPr lang="en-US" sz="4000" dirty="0"/>
          </a:p>
        </p:txBody>
      </p:sp>
      <p:sp>
        <p:nvSpPr>
          <p:cNvPr id="4" name="TextBox 3"/>
          <p:cNvSpPr txBox="1"/>
          <p:nvPr/>
        </p:nvSpPr>
        <p:spPr>
          <a:xfrm>
            <a:off x="459389" y="1998568"/>
            <a:ext cx="8255610" cy="2800767"/>
          </a:xfrm>
          <a:prstGeom prst="rect">
            <a:avLst/>
          </a:prstGeom>
          <a:solidFill>
            <a:srgbClr val="FFFF00"/>
          </a:solidFill>
          <a:ln w="63500">
            <a:solidFill>
              <a:srgbClr val="0000FF"/>
            </a:solidFill>
          </a:ln>
        </p:spPr>
        <p:txBody>
          <a:bodyPr wrap="square" rtlCol="0">
            <a:spAutoFit/>
          </a:bodyPr>
          <a:lstStyle/>
          <a:p>
            <a:pPr algn="ctr"/>
            <a:r>
              <a:rPr lang="en-US" sz="4400" dirty="0" smtClean="0">
                <a:solidFill>
                  <a:schemeClr val="bg1"/>
                </a:solidFill>
              </a:rPr>
              <a:t>GOAL</a:t>
            </a:r>
          </a:p>
          <a:p>
            <a:pPr algn="ctr"/>
            <a:r>
              <a:rPr lang="en-US" sz="4400" dirty="0" smtClean="0">
                <a:solidFill>
                  <a:schemeClr val="bg1"/>
                </a:solidFill>
              </a:rPr>
              <a:t>Officially graduate in spring 2016 =&gt; need to submit thesis to the registrar by May 13</a:t>
            </a:r>
            <a:r>
              <a:rPr lang="en-US" sz="4400" baseline="30000" dirty="0" smtClean="0">
                <a:solidFill>
                  <a:schemeClr val="bg1"/>
                </a:solidFill>
              </a:rPr>
              <a:t>th</a:t>
            </a:r>
            <a:endParaRPr lang="en-US" sz="4400" dirty="0">
              <a:solidFill>
                <a:schemeClr val="bg1"/>
              </a:solidFill>
            </a:endParaRPr>
          </a:p>
        </p:txBody>
      </p:sp>
    </p:spTree>
    <p:extLst>
      <p:ext uri="{BB962C8B-B14F-4D97-AF65-F5344CB8AC3E}">
        <p14:creationId xmlns:p14="http://schemas.microsoft.com/office/powerpoint/2010/main" val="35420816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695"/>
            <a:ext cx="8229600" cy="1143000"/>
          </a:xfrm>
        </p:spPr>
        <p:txBody>
          <a:bodyPr>
            <a:normAutofit/>
          </a:bodyPr>
          <a:lstStyle/>
          <a:p>
            <a:r>
              <a:rPr lang="en-US" sz="4000" dirty="0" smtClean="0"/>
              <a:t>Thesis Timeline (and beyond)</a:t>
            </a:r>
            <a:endParaRPr lang="en-US" sz="4000" dirty="0"/>
          </a:p>
        </p:txBody>
      </p:sp>
      <p:sp>
        <p:nvSpPr>
          <p:cNvPr id="5" name="Content Placeholder 2"/>
          <p:cNvSpPr>
            <a:spLocks noGrp="1"/>
          </p:cNvSpPr>
          <p:nvPr>
            <p:ph idx="1"/>
          </p:nvPr>
        </p:nvSpPr>
        <p:spPr>
          <a:xfrm>
            <a:off x="457200" y="729540"/>
            <a:ext cx="8229600" cy="5876838"/>
          </a:xfrm>
        </p:spPr>
        <p:txBody>
          <a:bodyPr>
            <a:normAutofit lnSpcReduction="10000"/>
          </a:bodyPr>
          <a:lstStyle/>
          <a:p>
            <a:pPr marL="400050" lvl="1" indent="0">
              <a:buNone/>
            </a:pPr>
            <a:endParaRPr lang="en-US" sz="2000" dirty="0" smtClean="0"/>
          </a:p>
          <a:p>
            <a:pPr lvl="1" indent="-342900"/>
            <a:r>
              <a:rPr lang="en-US" sz="2400" dirty="0" smtClean="0"/>
              <a:t>By </a:t>
            </a:r>
            <a:r>
              <a:rPr lang="en-US" sz="2400" dirty="0" smtClean="0">
                <a:solidFill>
                  <a:srgbClr val="FFFF00"/>
                </a:solidFill>
              </a:rPr>
              <a:t>March </a:t>
            </a:r>
            <a:r>
              <a:rPr lang="en-US" sz="2400" dirty="0" smtClean="0">
                <a:solidFill>
                  <a:srgbClr val="FFFF00"/>
                </a:solidFill>
              </a:rPr>
              <a:t>11</a:t>
            </a:r>
            <a:r>
              <a:rPr lang="en-US" sz="2400" baseline="30000" dirty="0" smtClean="0">
                <a:solidFill>
                  <a:srgbClr val="FFFF00"/>
                </a:solidFill>
              </a:rPr>
              <a:t>th</a:t>
            </a:r>
            <a:r>
              <a:rPr lang="en-US" sz="2400" dirty="0" smtClean="0">
                <a:solidFill>
                  <a:srgbClr val="FFFF00"/>
                </a:solidFill>
              </a:rPr>
              <a:t> </a:t>
            </a:r>
            <a:r>
              <a:rPr lang="en-US" sz="2400" dirty="0" smtClean="0"/>
              <a:t>-&gt; submit </a:t>
            </a:r>
            <a:r>
              <a:rPr lang="en-US" sz="2400" dirty="0"/>
              <a:t>C</a:t>
            </a:r>
            <a:r>
              <a:rPr lang="en-US" sz="2400" dirty="0" smtClean="0"/>
              <a:t>/N/O paper</a:t>
            </a:r>
          </a:p>
          <a:p>
            <a:pPr lvl="1" indent="-342900"/>
            <a:r>
              <a:rPr lang="en-US" sz="2400" dirty="0" smtClean="0"/>
              <a:t>By </a:t>
            </a:r>
            <a:r>
              <a:rPr lang="en-US" sz="2400" dirty="0" smtClean="0">
                <a:solidFill>
                  <a:srgbClr val="FFFF00"/>
                </a:solidFill>
              </a:rPr>
              <a:t>March 25</a:t>
            </a:r>
            <a:r>
              <a:rPr lang="en-US" sz="2400" baseline="30000" dirty="0" smtClean="0">
                <a:solidFill>
                  <a:srgbClr val="FFFF00"/>
                </a:solidFill>
              </a:rPr>
              <a:t>th</a:t>
            </a:r>
            <a:r>
              <a:rPr lang="en-US" sz="2400" dirty="0" smtClean="0">
                <a:solidFill>
                  <a:srgbClr val="FFFF00"/>
                </a:solidFill>
              </a:rPr>
              <a:t> </a:t>
            </a:r>
            <a:r>
              <a:rPr lang="en-US" sz="2400" dirty="0" smtClean="0"/>
              <a:t>-&gt; apply for degree</a:t>
            </a:r>
          </a:p>
          <a:p>
            <a:pPr lvl="1" indent="-342900"/>
            <a:r>
              <a:rPr lang="en-US" sz="2400" dirty="0" smtClean="0">
                <a:solidFill>
                  <a:srgbClr val="FFFF00"/>
                </a:solidFill>
              </a:rPr>
              <a:t>March </a:t>
            </a:r>
            <a:r>
              <a:rPr lang="en-US" sz="2400" dirty="0" smtClean="0">
                <a:solidFill>
                  <a:srgbClr val="FFFF00"/>
                </a:solidFill>
              </a:rPr>
              <a:t>11</a:t>
            </a:r>
            <a:r>
              <a:rPr lang="en-US" sz="2400" baseline="30000" dirty="0" smtClean="0">
                <a:solidFill>
                  <a:srgbClr val="FFFF00"/>
                </a:solidFill>
              </a:rPr>
              <a:t>th</a:t>
            </a:r>
            <a:r>
              <a:rPr lang="en-US" sz="2400" dirty="0" smtClean="0">
                <a:solidFill>
                  <a:srgbClr val="FFFF00"/>
                </a:solidFill>
              </a:rPr>
              <a:t> </a:t>
            </a:r>
            <a:r>
              <a:rPr lang="en-US" sz="2400" dirty="0" smtClean="0">
                <a:solidFill>
                  <a:srgbClr val="FFFF00"/>
                </a:solidFill>
              </a:rPr>
              <a:t>– ~April </a:t>
            </a:r>
            <a:r>
              <a:rPr lang="en-US" sz="2400" dirty="0" smtClean="0">
                <a:solidFill>
                  <a:srgbClr val="FFFF00"/>
                </a:solidFill>
              </a:rPr>
              <a:t>1</a:t>
            </a:r>
            <a:r>
              <a:rPr lang="en-US" sz="2400" baseline="30000" dirty="0" smtClean="0">
                <a:solidFill>
                  <a:srgbClr val="FFFF00"/>
                </a:solidFill>
              </a:rPr>
              <a:t>st</a:t>
            </a:r>
            <a:r>
              <a:rPr lang="en-US" sz="2400" dirty="0" smtClean="0">
                <a:solidFill>
                  <a:srgbClr val="FFFF00"/>
                </a:solidFill>
              </a:rPr>
              <a:t> </a:t>
            </a:r>
            <a:r>
              <a:rPr lang="en-US" sz="2400" dirty="0" smtClean="0"/>
              <a:t>-&gt; have some </a:t>
            </a:r>
            <a:r>
              <a:rPr lang="en-US" sz="2400" dirty="0" smtClean="0"/>
              <a:t>more preliminary </a:t>
            </a:r>
            <a:r>
              <a:rPr lang="en-US" sz="2400" dirty="0" smtClean="0"/>
              <a:t>results for the last thesis chapter </a:t>
            </a:r>
          </a:p>
          <a:p>
            <a:pPr lvl="1" indent="-342900"/>
            <a:r>
              <a:rPr lang="en-US" sz="2400" dirty="0" smtClean="0">
                <a:solidFill>
                  <a:srgbClr val="FFFF00"/>
                </a:solidFill>
              </a:rPr>
              <a:t>~April </a:t>
            </a:r>
            <a:r>
              <a:rPr lang="en-US" sz="2400" dirty="0" smtClean="0">
                <a:solidFill>
                  <a:srgbClr val="FFFF00"/>
                </a:solidFill>
              </a:rPr>
              <a:t>1</a:t>
            </a:r>
            <a:r>
              <a:rPr lang="en-US" sz="2400" baseline="30000" dirty="0" smtClean="0">
                <a:solidFill>
                  <a:srgbClr val="FFFF00"/>
                </a:solidFill>
              </a:rPr>
              <a:t>st</a:t>
            </a:r>
            <a:r>
              <a:rPr lang="en-US" sz="2400" dirty="0" smtClean="0">
                <a:solidFill>
                  <a:srgbClr val="FFFF00"/>
                </a:solidFill>
              </a:rPr>
              <a:t> </a:t>
            </a:r>
            <a:r>
              <a:rPr lang="en-US" sz="2400" dirty="0" smtClean="0">
                <a:solidFill>
                  <a:srgbClr val="FFFF00"/>
                </a:solidFill>
              </a:rPr>
              <a:t>– ~April </a:t>
            </a:r>
            <a:r>
              <a:rPr lang="en-US" sz="2400" dirty="0" smtClean="0">
                <a:solidFill>
                  <a:srgbClr val="FFFF00"/>
                </a:solidFill>
              </a:rPr>
              <a:t>11</a:t>
            </a:r>
            <a:r>
              <a:rPr lang="en-US" sz="2400" baseline="30000" dirty="0" smtClean="0">
                <a:solidFill>
                  <a:srgbClr val="FFFF00"/>
                </a:solidFill>
              </a:rPr>
              <a:t>th</a:t>
            </a:r>
            <a:r>
              <a:rPr lang="en-US" sz="2400" dirty="0" smtClean="0">
                <a:solidFill>
                  <a:srgbClr val="FFFF00"/>
                </a:solidFill>
              </a:rPr>
              <a:t> </a:t>
            </a:r>
            <a:r>
              <a:rPr lang="en-US" sz="2400" dirty="0" smtClean="0"/>
              <a:t>-&gt; write thesis</a:t>
            </a:r>
          </a:p>
          <a:p>
            <a:pPr lvl="1" indent="-342900"/>
            <a:r>
              <a:rPr lang="en-US" sz="2400" dirty="0" smtClean="0"/>
              <a:t>Some time between </a:t>
            </a:r>
            <a:r>
              <a:rPr lang="en-US" sz="2400" dirty="0" smtClean="0">
                <a:solidFill>
                  <a:srgbClr val="FFFF00"/>
                </a:solidFill>
              </a:rPr>
              <a:t>April 25</a:t>
            </a:r>
            <a:r>
              <a:rPr lang="en-US" sz="2400" baseline="30000" dirty="0" smtClean="0">
                <a:solidFill>
                  <a:srgbClr val="FFFF00"/>
                </a:solidFill>
              </a:rPr>
              <a:t>th</a:t>
            </a:r>
            <a:r>
              <a:rPr lang="en-US" sz="2400" dirty="0" smtClean="0">
                <a:solidFill>
                  <a:srgbClr val="FFFF00"/>
                </a:solidFill>
              </a:rPr>
              <a:t> </a:t>
            </a:r>
            <a:r>
              <a:rPr lang="en-US" sz="2400" dirty="0" smtClean="0"/>
              <a:t>and </a:t>
            </a:r>
            <a:r>
              <a:rPr lang="en-US" sz="2400" dirty="0" smtClean="0">
                <a:solidFill>
                  <a:srgbClr val="FFFF00"/>
                </a:solidFill>
              </a:rPr>
              <a:t>May 9</a:t>
            </a:r>
            <a:r>
              <a:rPr lang="en-US" sz="2400" baseline="30000" dirty="0" smtClean="0">
                <a:solidFill>
                  <a:srgbClr val="FFFF00"/>
                </a:solidFill>
              </a:rPr>
              <a:t>th</a:t>
            </a:r>
            <a:r>
              <a:rPr lang="en-US" sz="2400" dirty="0" smtClean="0">
                <a:solidFill>
                  <a:srgbClr val="FFFF00"/>
                </a:solidFill>
              </a:rPr>
              <a:t> </a:t>
            </a:r>
            <a:r>
              <a:rPr lang="en-US" sz="2400" dirty="0" smtClean="0"/>
              <a:t>-&gt; </a:t>
            </a:r>
            <a:r>
              <a:rPr lang="en-US" sz="2400" dirty="0" smtClean="0">
                <a:solidFill>
                  <a:srgbClr val="FFFF00"/>
                </a:solidFill>
              </a:rPr>
              <a:t>THESIS DEFENSE!</a:t>
            </a:r>
          </a:p>
          <a:p>
            <a:pPr lvl="1" indent="-342900"/>
            <a:r>
              <a:rPr lang="en-US" sz="2400" dirty="0" smtClean="0">
                <a:solidFill>
                  <a:srgbClr val="FFFF00"/>
                </a:solidFill>
              </a:rPr>
              <a:t>Mid-May – end of August </a:t>
            </a:r>
            <a:r>
              <a:rPr lang="en-US" sz="2400" dirty="0" smtClean="0">
                <a:solidFill>
                  <a:srgbClr val="FFFFFF"/>
                </a:solidFill>
              </a:rPr>
              <a:t>-&gt; develop intuition for chemistry and start developing a simple parameterized chemical network to implement in my dynamical model (collaborate closely with </a:t>
            </a:r>
            <a:r>
              <a:rPr lang="en-US" sz="2400" dirty="0" err="1" smtClean="0">
                <a:solidFill>
                  <a:srgbClr val="FFFFFF"/>
                </a:solidFill>
              </a:rPr>
              <a:t>Ilse</a:t>
            </a:r>
            <a:r>
              <a:rPr lang="en-US" sz="2400" dirty="0" smtClean="0">
                <a:solidFill>
                  <a:srgbClr val="FFFFFF"/>
                </a:solidFill>
              </a:rPr>
              <a:t> </a:t>
            </a:r>
            <a:r>
              <a:rPr lang="en-US" sz="2400" dirty="0" err="1" smtClean="0">
                <a:solidFill>
                  <a:srgbClr val="FFFFFF"/>
                </a:solidFill>
              </a:rPr>
              <a:t>Cleeves</a:t>
            </a:r>
            <a:r>
              <a:rPr lang="en-US" sz="2400" dirty="0" smtClean="0">
                <a:solidFill>
                  <a:srgbClr val="FFFFFF"/>
                </a:solidFill>
              </a:rPr>
              <a:t>)</a:t>
            </a:r>
          </a:p>
          <a:p>
            <a:pPr lvl="1" indent="-342900"/>
            <a:r>
              <a:rPr lang="en-US" sz="2400" dirty="0" smtClean="0">
                <a:solidFill>
                  <a:srgbClr val="FFFF00"/>
                </a:solidFill>
              </a:rPr>
              <a:t>End of August – early fall </a:t>
            </a:r>
            <a:r>
              <a:rPr lang="en-US" sz="2400" dirty="0" smtClean="0">
                <a:solidFill>
                  <a:srgbClr val="FFFFFF"/>
                </a:solidFill>
              </a:rPr>
              <a:t>-&gt; finish paper on last thesis chapter</a:t>
            </a:r>
          </a:p>
          <a:p>
            <a:pPr lvl="1" indent="-342900"/>
            <a:r>
              <a:rPr lang="en-US" sz="2400" dirty="0" smtClean="0">
                <a:solidFill>
                  <a:srgbClr val="FFFF00"/>
                </a:solidFill>
              </a:rPr>
              <a:t>September 1</a:t>
            </a:r>
            <a:r>
              <a:rPr lang="en-US" sz="2400" baseline="30000" dirty="0" smtClean="0">
                <a:solidFill>
                  <a:srgbClr val="FFFF00"/>
                </a:solidFill>
              </a:rPr>
              <a:t>st</a:t>
            </a:r>
            <a:r>
              <a:rPr lang="en-US" sz="2400" dirty="0">
                <a:solidFill>
                  <a:srgbClr val="FFFF00"/>
                </a:solidFill>
              </a:rPr>
              <a:t> </a:t>
            </a:r>
            <a:r>
              <a:rPr lang="en-US" sz="2400" dirty="0" smtClean="0">
                <a:solidFill>
                  <a:srgbClr val="FFFFFF"/>
                </a:solidFill>
              </a:rPr>
              <a:t>-&gt; </a:t>
            </a:r>
            <a:r>
              <a:rPr lang="en-US" sz="2400" dirty="0" smtClean="0">
                <a:solidFill>
                  <a:srgbClr val="FFFF00"/>
                </a:solidFill>
              </a:rPr>
              <a:t>START POSTDOC!</a:t>
            </a:r>
          </a:p>
          <a:p>
            <a:pPr lvl="1" indent="-342900"/>
            <a:endParaRPr lang="en-US" sz="2000" dirty="0" smtClean="0"/>
          </a:p>
          <a:p>
            <a:pPr lvl="1" indent="-342900"/>
            <a:endParaRPr lang="en-US" sz="2000" dirty="0" smtClean="0"/>
          </a:p>
          <a:p>
            <a:pPr lvl="1" indent="-342900"/>
            <a:endParaRPr lang="en-US" sz="2000" dirty="0" smtClean="0"/>
          </a:p>
        </p:txBody>
      </p:sp>
    </p:spTree>
    <p:extLst>
      <p:ext uri="{BB962C8B-B14F-4D97-AF65-F5344CB8AC3E}">
        <p14:creationId xmlns:p14="http://schemas.microsoft.com/office/powerpoint/2010/main" val="6654387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120"/>
            <a:ext cx="8229600" cy="837619"/>
          </a:xfrm>
        </p:spPr>
        <p:txBody>
          <a:bodyPr>
            <a:normAutofit/>
          </a:bodyPr>
          <a:lstStyle/>
          <a:p>
            <a:r>
              <a:rPr lang="en-US" sz="2600" dirty="0" smtClean="0"/>
              <a:t>Conferences + Talks During Grad School</a:t>
            </a:r>
            <a:endParaRPr lang="en-US" sz="2600" dirty="0"/>
          </a:p>
        </p:txBody>
      </p:sp>
      <p:sp>
        <p:nvSpPr>
          <p:cNvPr id="3" name="Content Placeholder 2"/>
          <p:cNvSpPr>
            <a:spLocks noGrp="1"/>
          </p:cNvSpPr>
          <p:nvPr>
            <p:ph idx="1"/>
          </p:nvPr>
        </p:nvSpPr>
        <p:spPr>
          <a:xfrm>
            <a:off x="189163" y="621459"/>
            <a:ext cx="8809587" cy="6242238"/>
          </a:xfrm>
        </p:spPr>
        <p:txBody>
          <a:bodyPr>
            <a:normAutofit lnSpcReduction="10000"/>
          </a:bodyPr>
          <a:lstStyle/>
          <a:p>
            <a:pPr marL="0" indent="0">
              <a:buNone/>
            </a:pPr>
            <a:r>
              <a:rPr lang="en-US" sz="2200" dirty="0" smtClean="0">
                <a:solidFill>
                  <a:srgbClr val="FFFF00"/>
                </a:solidFill>
              </a:rPr>
              <a:t>Past – </a:t>
            </a:r>
            <a:r>
              <a:rPr lang="en-US" sz="2200" dirty="0">
                <a:solidFill>
                  <a:srgbClr val="FFFF00"/>
                </a:solidFill>
              </a:rPr>
              <a:t>6</a:t>
            </a:r>
            <a:r>
              <a:rPr lang="en-US" sz="2200" dirty="0" smtClean="0">
                <a:solidFill>
                  <a:srgbClr val="FFFF00"/>
                </a:solidFill>
              </a:rPr>
              <a:t> conferences (3 talks + 3 posters), 3 invited talks, 3 seminar talks</a:t>
            </a:r>
          </a:p>
          <a:p>
            <a:pPr>
              <a:buFontTx/>
              <a:buChar char="-"/>
            </a:pPr>
            <a:endParaRPr lang="en-US" sz="1800" dirty="0" smtClean="0">
              <a:solidFill>
                <a:srgbClr val="FFFFFF"/>
              </a:solidFill>
            </a:endParaRPr>
          </a:p>
          <a:p>
            <a:pPr>
              <a:buFontTx/>
              <a:buChar char="-"/>
            </a:pPr>
            <a:r>
              <a:rPr lang="en-US" sz="1800" dirty="0" smtClean="0">
                <a:solidFill>
                  <a:srgbClr val="FFFFFF"/>
                </a:solidFill>
              </a:rPr>
              <a:t>MIT </a:t>
            </a:r>
            <a:r>
              <a:rPr lang="en-US" sz="1800" dirty="0">
                <a:solidFill>
                  <a:srgbClr val="FFFFFF"/>
                </a:solidFill>
              </a:rPr>
              <a:t>Planetary Lunch Colloquium, Cambridge, MA, March 2016 -&gt; </a:t>
            </a:r>
            <a:r>
              <a:rPr lang="en-US" sz="1800" i="1" dirty="0">
                <a:solidFill>
                  <a:srgbClr val="FFFF00"/>
                </a:solidFill>
              </a:rPr>
              <a:t>Invited </a:t>
            </a:r>
            <a:r>
              <a:rPr lang="en-US" sz="1800" i="1" dirty="0" smtClean="0">
                <a:solidFill>
                  <a:srgbClr val="FFFF00"/>
                </a:solidFill>
              </a:rPr>
              <a:t>Talk</a:t>
            </a:r>
          </a:p>
          <a:p>
            <a:pPr>
              <a:buFontTx/>
              <a:buChar char="-"/>
            </a:pPr>
            <a:r>
              <a:rPr lang="en-US" sz="1800" dirty="0" err="1">
                <a:solidFill>
                  <a:srgbClr val="FFFFFF"/>
                </a:solidFill>
              </a:rPr>
              <a:t>CfA</a:t>
            </a:r>
            <a:r>
              <a:rPr lang="en-US" sz="1800" dirty="0">
                <a:solidFill>
                  <a:srgbClr val="FFFFFF"/>
                </a:solidFill>
              </a:rPr>
              <a:t> Small Scale Seminar, Cambridge, MA, February 2016 -&gt; </a:t>
            </a:r>
            <a:r>
              <a:rPr lang="en-US" sz="1800" i="1" dirty="0">
                <a:solidFill>
                  <a:srgbClr val="FFFF00"/>
                </a:solidFill>
              </a:rPr>
              <a:t>Invited </a:t>
            </a:r>
            <a:r>
              <a:rPr lang="en-US" sz="1800" i="1" dirty="0" smtClean="0">
                <a:solidFill>
                  <a:srgbClr val="FFFF00"/>
                </a:solidFill>
              </a:rPr>
              <a:t>Talk</a:t>
            </a:r>
            <a:endParaRPr lang="en-US" sz="1800" i="1" dirty="0">
              <a:solidFill>
                <a:srgbClr val="FFFF00"/>
              </a:solidFill>
            </a:endParaRPr>
          </a:p>
          <a:p>
            <a:pPr>
              <a:buFontTx/>
              <a:buChar char="-"/>
            </a:pPr>
            <a:r>
              <a:rPr lang="en-US" sz="1800" dirty="0"/>
              <a:t>AAS 227</a:t>
            </a:r>
            <a:r>
              <a:rPr lang="en-US" sz="1800" baseline="30000" dirty="0"/>
              <a:t>th</a:t>
            </a:r>
            <a:r>
              <a:rPr lang="en-US" sz="1800" dirty="0"/>
              <a:t> Meeting, Kissimmee, FL, January 2016 -&gt; </a:t>
            </a:r>
            <a:r>
              <a:rPr lang="en-US" sz="1800" i="1" dirty="0">
                <a:solidFill>
                  <a:srgbClr val="FFFF00"/>
                </a:solidFill>
              </a:rPr>
              <a:t>Dissertation Talk</a:t>
            </a:r>
          </a:p>
          <a:p>
            <a:pPr>
              <a:buFontTx/>
              <a:buChar char="-"/>
            </a:pPr>
            <a:r>
              <a:rPr lang="en-US" sz="1800" dirty="0"/>
              <a:t>Extreme Solar Systems III, Waikoloa, HI, December 2015 -&gt; </a:t>
            </a:r>
            <a:r>
              <a:rPr lang="en-US" sz="1800" i="1" dirty="0" smtClean="0">
                <a:solidFill>
                  <a:srgbClr val="FFFF00"/>
                </a:solidFill>
              </a:rPr>
              <a:t>Poster</a:t>
            </a:r>
          </a:p>
          <a:p>
            <a:pPr>
              <a:buFontTx/>
              <a:buChar char="-"/>
            </a:pPr>
            <a:r>
              <a:rPr lang="en-US" sz="1800" dirty="0">
                <a:solidFill>
                  <a:srgbClr val="FFFFFF"/>
                </a:solidFill>
              </a:rPr>
              <a:t>University of Michigan Lunch Talk, Ann Arbor, MI, November 2015 -&gt; </a:t>
            </a:r>
            <a:r>
              <a:rPr lang="en-US" sz="1800" i="1" dirty="0">
                <a:solidFill>
                  <a:srgbClr val="FFFF00"/>
                </a:solidFill>
              </a:rPr>
              <a:t>Contributed </a:t>
            </a:r>
            <a:r>
              <a:rPr lang="en-US" sz="1800" i="1" dirty="0" smtClean="0">
                <a:solidFill>
                  <a:srgbClr val="FFFF00"/>
                </a:solidFill>
              </a:rPr>
              <a:t>Talk</a:t>
            </a:r>
            <a:endParaRPr lang="en-US" sz="1800" i="1" dirty="0"/>
          </a:p>
          <a:p>
            <a:pPr>
              <a:buFontTx/>
              <a:buChar char="-"/>
            </a:pPr>
            <a:r>
              <a:rPr lang="en-US" sz="1800" dirty="0">
                <a:solidFill>
                  <a:srgbClr val="FFFFFF"/>
                </a:solidFill>
              </a:rPr>
              <a:t>University of Chicago </a:t>
            </a:r>
            <a:r>
              <a:rPr lang="en-US" sz="1800" dirty="0" err="1">
                <a:solidFill>
                  <a:srgbClr val="FFFFFF"/>
                </a:solidFill>
              </a:rPr>
              <a:t>Exoplanet</a:t>
            </a:r>
            <a:r>
              <a:rPr lang="en-US" sz="1800" dirty="0">
                <a:solidFill>
                  <a:srgbClr val="FFFFFF"/>
                </a:solidFill>
              </a:rPr>
              <a:t> Journal Club, Chicago, IL, November 2015 -</a:t>
            </a:r>
            <a:r>
              <a:rPr lang="en-US" sz="1800" dirty="0">
                <a:solidFill>
                  <a:srgbClr val="FFFF00"/>
                </a:solidFill>
              </a:rPr>
              <a:t>&gt; </a:t>
            </a:r>
            <a:r>
              <a:rPr lang="en-US" sz="1800" i="1" dirty="0">
                <a:solidFill>
                  <a:srgbClr val="FFFF00"/>
                </a:solidFill>
              </a:rPr>
              <a:t>Contributed Talk</a:t>
            </a:r>
          </a:p>
          <a:p>
            <a:pPr>
              <a:buFontTx/>
              <a:buChar char="-"/>
            </a:pPr>
            <a:r>
              <a:rPr lang="en-US" sz="1800" dirty="0">
                <a:solidFill>
                  <a:srgbClr val="FFFFFF"/>
                </a:solidFill>
              </a:rPr>
              <a:t>MIT </a:t>
            </a:r>
            <a:r>
              <a:rPr lang="en-US" sz="1800" dirty="0" err="1">
                <a:solidFill>
                  <a:srgbClr val="FFFFFF"/>
                </a:solidFill>
              </a:rPr>
              <a:t>Exoplanet</a:t>
            </a:r>
            <a:r>
              <a:rPr lang="en-US" sz="1800" dirty="0">
                <a:solidFill>
                  <a:srgbClr val="FFFFFF"/>
                </a:solidFill>
              </a:rPr>
              <a:t> Tea</a:t>
            </a:r>
            <a:r>
              <a:rPr lang="en-US" sz="1800" dirty="0"/>
              <a:t>, Cambridge, MA, September 2015 </a:t>
            </a:r>
            <a:r>
              <a:rPr lang="en-US" sz="1800" dirty="0">
                <a:solidFill>
                  <a:srgbClr val="FFFF00"/>
                </a:solidFill>
              </a:rPr>
              <a:t>-&gt; </a:t>
            </a:r>
            <a:r>
              <a:rPr lang="en-US" sz="1800" i="1" dirty="0">
                <a:solidFill>
                  <a:srgbClr val="FFFF00"/>
                </a:solidFill>
              </a:rPr>
              <a:t>Contributed Talk</a:t>
            </a:r>
          </a:p>
          <a:p>
            <a:pPr>
              <a:buFontTx/>
              <a:buChar char="-"/>
            </a:pPr>
            <a:r>
              <a:rPr lang="en-US" sz="1800" dirty="0">
                <a:solidFill>
                  <a:srgbClr val="FFFFFF"/>
                </a:solidFill>
              </a:rPr>
              <a:t>CIPS Seminar</a:t>
            </a:r>
            <a:r>
              <a:rPr lang="en-US" sz="1800" dirty="0"/>
              <a:t>, Berkeley, CA, September 2015 -&gt; </a:t>
            </a:r>
            <a:r>
              <a:rPr lang="en-US" sz="1800" i="1" dirty="0">
                <a:solidFill>
                  <a:srgbClr val="FFFF00"/>
                </a:solidFill>
              </a:rPr>
              <a:t>Invited Talk</a:t>
            </a:r>
          </a:p>
          <a:p>
            <a:pPr>
              <a:buFontTx/>
              <a:buChar char="-"/>
            </a:pPr>
            <a:r>
              <a:rPr lang="en-US" sz="1800" dirty="0" smtClean="0"/>
              <a:t>Star </a:t>
            </a:r>
            <a:r>
              <a:rPr lang="en-US" sz="1800" dirty="0"/>
              <a:t>and Planet Formation in the Southwest, Oracle, AZ, March </a:t>
            </a:r>
            <a:r>
              <a:rPr lang="en-US" sz="1800" dirty="0" smtClean="0"/>
              <a:t>2015  -&gt; </a:t>
            </a:r>
            <a:r>
              <a:rPr lang="en-US" sz="1800" i="1" dirty="0" smtClean="0">
                <a:solidFill>
                  <a:srgbClr val="FFFF00"/>
                </a:solidFill>
              </a:rPr>
              <a:t>Contributed Talk</a:t>
            </a:r>
          </a:p>
          <a:p>
            <a:pPr>
              <a:buFontTx/>
              <a:buChar char="-"/>
            </a:pPr>
            <a:r>
              <a:rPr lang="en-US" sz="1800" dirty="0" err="1" smtClean="0"/>
              <a:t>Protostars</a:t>
            </a:r>
            <a:r>
              <a:rPr lang="en-US" sz="1800" dirty="0" smtClean="0"/>
              <a:t> </a:t>
            </a:r>
            <a:r>
              <a:rPr lang="en-US" sz="1800" dirty="0"/>
              <a:t>and Planets VI, Heidelberg, Germany, July </a:t>
            </a:r>
            <a:r>
              <a:rPr lang="en-US" sz="1800" dirty="0" smtClean="0"/>
              <a:t>2013 -&gt; </a:t>
            </a:r>
            <a:r>
              <a:rPr lang="en-US" sz="1800" i="1" dirty="0" smtClean="0">
                <a:solidFill>
                  <a:srgbClr val="FFFF00"/>
                </a:solidFill>
              </a:rPr>
              <a:t>Poster</a:t>
            </a:r>
          </a:p>
          <a:p>
            <a:pPr>
              <a:buFontTx/>
              <a:buChar char="-"/>
            </a:pPr>
            <a:r>
              <a:rPr lang="en-US" sz="1800" dirty="0" smtClean="0"/>
              <a:t>IAUS </a:t>
            </a:r>
            <a:r>
              <a:rPr lang="en-US" sz="1800" dirty="0"/>
              <a:t>299: Exploring the Formation and Evolution of Planetary Systems, Victoria, BC, </a:t>
            </a:r>
            <a:r>
              <a:rPr lang="en-US" sz="1800" dirty="0" smtClean="0"/>
              <a:t>June 2013 -&gt; </a:t>
            </a:r>
            <a:r>
              <a:rPr lang="en-US" sz="1800" i="1" dirty="0" smtClean="0">
                <a:solidFill>
                  <a:srgbClr val="FFFF00"/>
                </a:solidFill>
              </a:rPr>
              <a:t>Contributed Talk</a:t>
            </a:r>
          </a:p>
          <a:p>
            <a:pPr>
              <a:buFontTx/>
              <a:buChar char="-"/>
            </a:pPr>
            <a:r>
              <a:rPr lang="en-US" sz="1800" dirty="0" err="1" smtClean="0"/>
              <a:t>Exoplanets</a:t>
            </a:r>
            <a:r>
              <a:rPr lang="en-US" sz="1800" dirty="0" smtClean="0"/>
              <a:t> </a:t>
            </a:r>
            <a:r>
              <a:rPr lang="en-US" sz="1800" dirty="0"/>
              <a:t>in Multi-body Systems in the </a:t>
            </a:r>
            <a:r>
              <a:rPr lang="en-US" sz="1800" dirty="0" err="1"/>
              <a:t>Kepler</a:t>
            </a:r>
            <a:r>
              <a:rPr lang="en-US" sz="1800" dirty="0"/>
              <a:t> Era, Aspen, CO, February </a:t>
            </a:r>
            <a:r>
              <a:rPr lang="en-US" sz="1800" dirty="0" smtClean="0"/>
              <a:t>2013 -&gt; </a:t>
            </a:r>
            <a:r>
              <a:rPr lang="en-US" sz="1800" i="1" dirty="0" smtClean="0">
                <a:solidFill>
                  <a:srgbClr val="FFFF00"/>
                </a:solidFill>
              </a:rPr>
              <a:t>Poster</a:t>
            </a:r>
          </a:p>
          <a:p>
            <a:pPr marL="0" indent="0">
              <a:buNone/>
            </a:pPr>
            <a:endParaRPr lang="en-US" sz="1800" i="1" dirty="0">
              <a:solidFill>
                <a:srgbClr val="FFFFFF"/>
              </a:solidFill>
            </a:endParaRPr>
          </a:p>
          <a:p>
            <a:pPr marL="0" indent="0">
              <a:buNone/>
            </a:pPr>
            <a:r>
              <a:rPr lang="en-US" sz="2200" dirty="0" smtClean="0">
                <a:solidFill>
                  <a:srgbClr val="FFFF00"/>
                </a:solidFill>
              </a:rPr>
              <a:t>Future</a:t>
            </a:r>
          </a:p>
          <a:p>
            <a:pPr>
              <a:buFontTx/>
              <a:buChar char="-"/>
            </a:pPr>
            <a:r>
              <a:rPr lang="en-US" sz="1800" dirty="0" smtClean="0">
                <a:solidFill>
                  <a:srgbClr val="FFFFFF"/>
                </a:solidFill>
              </a:rPr>
              <a:t>ITC Luncheon, Cambridge, MA, April 2016 -&gt; </a:t>
            </a:r>
            <a:r>
              <a:rPr lang="en-US" sz="1800" i="1" dirty="0" smtClean="0">
                <a:solidFill>
                  <a:srgbClr val="FFFF00"/>
                </a:solidFill>
              </a:rPr>
              <a:t>Invited Talk</a:t>
            </a:r>
          </a:p>
          <a:p>
            <a:pPr>
              <a:buFontTx/>
              <a:buChar char="-"/>
            </a:pPr>
            <a:r>
              <a:rPr lang="en-US" sz="1800" dirty="0" err="1" smtClean="0">
                <a:solidFill>
                  <a:srgbClr val="FFFFFF"/>
                </a:solidFill>
              </a:rPr>
              <a:t>Exoplanets</a:t>
            </a:r>
            <a:r>
              <a:rPr lang="en-US" sz="1800" dirty="0" smtClean="0">
                <a:solidFill>
                  <a:srgbClr val="FFFFFF"/>
                </a:solidFill>
              </a:rPr>
              <a:t> I, Davos, Switzerland -&gt; </a:t>
            </a:r>
            <a:r>
              <a:rPr lang="en-US" sz="1800" i="1" dirty="0" smtClean="0">
                <a:solidFill>
                  <a:srgbClr val="FFFF00"/>
                </a:solidFill>
              </a:rPr>
              <a:t>Contributed Talk (hopefully)</a:t>
            </a:r>
          </a:p>
          <a:p>
            <a:pPr marL="0" indent="0">
              <a:buNone/>
            </a:pPr>
            <a:endParaRPr lang="en-US" sz="2200" dirty="0" smtClean="0">
              <a:solidFill>
                <a:srgbClr val="FFFFFF"/>
              </a:solidFill>
            </a:endParaRPr>
          </a:p>
        </p:txBody>
      </p:sp>
    </p:spTree>
    <p:extLst>
      <p:ext uri="{BB962C8B-B14F-4D97-AF65-F5344CB8AC3E}">
        <p14:creationId xmlns:p14="http://schemas.microsoft.com/office/powerpoint/2010/main" val="8320668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698"/>
            <a:ext cx="8229600" cy="1143000"/>
          </a:xfrm>
        </p:spPr>
        <p:txBody>
          <a:bodyPr>
            <a:normAutofit fontScale="90000"/>
          </a:bodyPr>
          <a:lstStyle/>
          <a:p>
            <a:r>
              <a:rPr lang="en-US" sz="5000" dirty="0" smtClean="0">
                <a:solidFill>
                  <a:srgbClr val="FFFF00"/>
                </a:solidFill>
              </a:rPr>
              <a:t>Disk Compositions </a:t>
            </a:r>
            <a:r>
              <a:rPr lang="en-US" sz="5000" dirty="0" smtClean="0"/>
              <a:t>Regulate</a:t>
            </a:r>
            <a:r>
              <a:rPr lang="en-US" sz="5000" dirty="0" smtClean="0">
                <a:solidFill>
                  <a:srgbClr val="FFFF00"/>
                </a:solidFill>
              </a:rPr>
              <a:t> Planet Compositions</a:t>
            </a:r>
            <a:endParaRPr lang="en-US" sz="5000" dirty="0">
              <a:solidFill>
                <a:srgbClr val="FFFF00"/>
              </a:solidFill>
            </a:endParaRPr>
          </a:p>
        </p:txBody>
      </p:sp>
      <p:sp>
        <p:nvSpPr>
          <p:cNvPr id="3" name="Content Placeholder 2"/>
          <p:cNvSpPr>
            <a:spLocks noGrp="1"/>
          </p:cNvSpPr>
          <p:nvPr>
            <p:ph idx="1"/>
          </p:nvPr>
        </p:nvSpPr>
        <p:spPr>
          <a:xfrm>
            <a:off x="457200" y="2122308"/>
            <a:ext cx="8094133" cy="3818469"/>
          </a:xfrm>
          <a:solidFill>
            <a:srgbClr val="FFFF00"/>
          </a:solidFill>
          <a:ln w="63500">
            <a:solidFill>
              <a:srgbClr val="0000FF"/>
            </a:solidFill>
          </a:ln>
        </p:spPr>
        <p:txBody>
          <a:bodyPr>
            <a:normAutofit/>
          </a:bodyPr>
          <a:lstStyle/>
          <a:p>
            <a:pPr marL="0" indent="0" algn="ctr">
              <a:buNone/>
            </a:pPr>
            <a:r>
              <a:rPr lang="en-US" dirty="0" smtClean="0">
                <a:solidFill>
                  <a:schemeClr val="bg1"/>
                </a:solidFill>
              </a:rPr>
              <a:t>Understand the disk well enough to:</a:t>
            </a:r>
          </a:p>
          <a:p>
            <a:pPr marL="514350" indent="-514350" algn="ctr">
              <a:buAutoNum type="arabicPeriod"/>
            </a:pPr>
            <a:r>
              <a:rPr lang="en-US" dirty="0" smtClean="0">
                <a:solidFill>
                  <a:schemeClr val="bg1"/>
                </a:solidFill>
              </a:rPr>
              <a:t>Predict what kind of planet compositions result from planet formation in different parts of the disk</a:t>
            </a:r>
          </a:p>
          <a:p>
            <a:pPr marL="514350" indent="-514350" algn="ctr">
              <a:buAutoNum type="arabicPeriod"/>
            </a:pPr>
            <a:r>
              <a:rPr lang="en-US" dirty="0" smtClean="0">
                <a:solidFill>
                  <a:schemeClr val="bg1"/>
                </a:solidFill>
              </a:rPr>
              <a:t>Back-track the planet formation location based on the planet composition</a:t>
            </a:r>
          </a:p>
          <a:p>
            <a:pPr marL="0" indent="0" algn="ctr">
              <a:buNone/>
            </a:pPr>
            <a:endParaRPr lang="en-US" dirty="0" smtClean="0">
              <a:solidFill>
                <a:schemeClr val="bg1"/>
              </a:solidFill>
            </a:endParaRPr>
          </a:p>
        </p:txBody>
      </p:sp>
    </p:spTree>
    <p:extLst>
      <p:ext uri="{BB962C8B-B14F-4D97-AF65-F5344CB8AC3E}">
        <p14:creationId xmlns:p14="http://schemas.microsoft.com/office/powerpoint/2010/main" val="36294639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769"/>
            <a:ext cx="8229600" cy="1143000"/>
          </a:xfrm>
        </p:spPr>
        <p:txBody>
          <a:bodyPr/>
          <a:lstStyle/>
          <a:p>
            <a:r>
              <a:rPr lang="en-US" dirty="0" smtClean="0"/>
              <a:t>Disk structure is </a:t>
            </a:r>
            <a:r>
              <a:rPr lang="en-US" dirty="0" smtClean="0">
                <a:solidFill>
                  <a:srgbClr val="FFFF00"/>
                </a:solidFill>
              </a:rPr>
              <a:t>complex</a:t>
            </a:r>
            <a:r>
              <a:rPr lang="en-US" dirty="0" smtClean="0"/>
              <a:t>!</a:t>
            </a:r>
            <a:endParaRPr lang="en-US" dirty="0"/>
          </a:p>
        </p:txBody>
      </p:sp>
      <p:sp>
        <p:nvSpPr>
          <p:cNvPr id="6" name="TextBox 5"/>
          <p:cNvSpPr txBox="1"/>
          <p:nvPr/>
        </p:nvSpPr>
        <p:spPr>
          <a:xfrm>
            <a:off x="6637474" y="6208221"/>
            <a:ext cx="2492023" cy="307777"/>
          </a:xfrm>
          <a:prstGeom prst="rect">
            <a:avLst/>
          </a:prstGeom>
          <a:noFill/>
        </p:spPr>
        <p:txBody>
          <a:bodyPr wrap="square" rtlCol="0">
            <a:spAutoFit/>
          </a:bodyPr>
          <a:lstStyle/>
          <a:p>
            <a:r>
              <a:rPr lang="en-US" sz="1400" dirty="0" err="1" smtClean="0"/>
              <a:t>Henning&amp;Semenov</a:t>
            </a:r>
            <a:r>
              <a:rPr lang="en-US" sz="1400" dirty="0" smtClean="0"/>
              <a:t> (2013)</a:t>
            </a:r>
            <a:endParaRPr lang="en-US" sz="1400" dirty="0"/>
          </a:p>
        </p:txBody>
      </p:sp>
      <p:pic>
        <p:nvPicPr>
          <p:cNvPr id="4" name="Picture 3" descr="disk_semeno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25" y="719614"/>
            <a:ext cx="8972172" cy="5154892"/>
          </a:xfrm>
          <a:prstGeom prst="rect">
            <a:avLst/>
          </a:prstGeom>
        </p:spPr>
      </p:pic>
    </p:spTree>
    <p:extLst>
      <p:ext uri="{BB962C8B-B14F-4D97-AF65-F5344CB8AC3E}">
        <p14:creationId xmlns:p14="http://schemas.microsoft.com/office/powerpoint/2010/main" val="2303253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457200" y="1417638"/>
            <a:ext cx="8229600" cy="4960584"/>
          </a:xfrm>
        </p:spPr>
        <p:txBody>
          <a:bodyPr>
            <a:normAutofit/>
          </a:bodyPr>
          <a:lstStyle/>
          <a:p>
            <a:pPr marL="514350" indent="-514350">
              <a:buFont typeface="+mj-lt"/>
              <a:buAutoNum type="arabicPeriod"/>
            </a:pPr>
            <a:r>
              <a:rPr lang="en-US" dirty="0" smtClean="0"/>
              <a:t>Brief Background Info</a:t>
            </a:r>
          </a:p>
          <a:p>
            <a:pPr marL="514350" indent="-514350">
              <a:buFont typeface="+mj-lt"/>
              <a:buAutoNum type="arabicPeriod"/>
            </a:pPr>
            <a:r>
              <a:rPr lang="en-US" dirty="0" smtClean="0">
                <a:solidFill>
                  <a:srgbClr val="FFFF00"/>
                </a:solidFill>
              </a:rPr>
              <a:t>Research Accomplished Since Last Meeting</a:t>
            </a:r>
          </a:p>
          <a:p>
            <a:pPr marL="514350" indent="-514350">
              <a:buFont typeface="+mj-lt"/>
              <a:buAutoNum type="arabicPeriod"/>
            </a:pPr>
            <a:r>
              <a:rPr lang="en-US" dirty="0" smtClean="0"/>
              <a:t>Next </a:t>
            </a:r>
            <a:r>
              <a:rPr lang="en-US" dirty="0" smtClean="0"/>
              <a:t>Steps</a:t>
            </a:r>
          </a:p>
          <a:p>
            <a:pPr marL="514350" indent="-514350">
              <a:buFont typeface="+mj-lt"/>
              <a:buAutoNum type="arabicPeriod"/>
            </a:pPr>
            <a:r>
              <a:rPr lang="en-US" dirty="0" smtClean="0"/>
              <a:t>Proposed </a:t>
            </a:r>
            <a:r>
              <a:rPr lang="en-US" dirty="0" smtClean="0"/>
              <a:t>Defense Timeline</a:t>
            </a:r>
            <a:endParaRPr lang="en-US" dirty="0"/>
          </a:p>
          <a:p>
            <a:pPr marL="400050" lvl="1" indent="0">
              <a:buNone/>
            </a:pPr>
            <a:endParaRPr lang="en-US" dirty="0"/>
          </a:p>
          <a:p>
            <a:pPr marL="0" indent="0">
              <a:buNone/>
            </a:pPr>
            <a:endParaRPr lang="en-US" dirty="0" smtClean="0"/>
          </a:p>
        </p:txBody>
      </p:sp>
    </p:spTree>
    <p:extLst>
      <p:ext uri="{BB962C8B-B14F-4D97-AF65-F5344CB8AC3E}">
        <p14:creationId xmlns:p14="http://schemas.microsoft.com/office/powerpoint/2010/main" val="21840170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297" y="1999476"/>
            <a:ext cx="8082154" cy="2891134"/>
          </a:xfrm>
          <a:solidFill>
            <a:srgbClr val="FFFF00"/>
          </a:solidFill>
          <a:ln w="63500">
            <a:solidFill>
              <a:srgbClr val="0000FF"/>
            </a:solidFill>
          </a:ln>
        </p:spPr>
        <p:txBody>
          <a:bodyPr>
            <a:noAutofit/>
          </a:bodyPr>
          <a:lstStyle/>
          <a:p>
            <a:r>
              <a:rPr lang="en-US" sz="3600" dirty="0" smtClean="0">
                <a:solidFill>
                  <a:schemeClr val="bg1"/>
                </a:solidFill>
              </a:rPr>
              <a:t>Understand how DISK DYNAMICS and </a:t>
            </a:r>
            <a:br>
              <a:rPr lang="en-US" sz="3600" dirty="0" smtClean="0">
                <a:solidFill>
                  <a:schemeClr val="bg1"/>
                </a:solidFill>
              </a:rPr>
            </a:br>
            <a:r>
              <a:rPr lang="en-US" sz="3600" dirty="0" smtClean="0">
                <a:solidFill>
                  <a:schemeClr val="bg1"/>
                </a:solidFill>
              </a:rPr>
              <a:t>ICE MORPHOLOGY affect the snowline locations of the main C, O, N carriers, and thus the C/N/O ratios in gas and dust throughout the disk</a:t>
            </a:r>
            <a:endParaRPr lang="en-US" sz="3600" dirty="0">
              <a:solidFill>
                <a:schemeClr val="bg1"/>
              </a:solidFill>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dirty="0" smtClean="0">
                <a:solidFill>
                  <a:srgbClr val="FFFF00"/>
                </a:solidFill>
              </a:rPr>
              <a:t>GOAL</a:t>
            </a:r>
            <a:endParaRPr lang="en-US" sz="6000" dirty="0">
              <a:solidFill>
                <a:srgbClr val="FFFF00"/>
              </a:solidFill>
            </a:endParaRPr>
          </a:p>
        </p:txBody>
      </p:sp>
    </p:spTree>
    <p:extLst>
      <p:ext uri="{BB962C8B-B14F-4D97-AF65-F5344CB8AC3E}">
        <p14:creationId xmlns:p14="http://schemas.microsoft.com/office/powerpoint/2010/main" val="34038916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5294"/>
            <a:ext cx="8229600" cy="4525963"/>
          </a:xfrm>
        </p:spPr>
        <p:txBody>
          <a:bodyPr/>
          <a:lstStyle/>
          <a:p>
            <a:pPr marL="0" indent="0">
              <a:buNone/>
            </a:pPr>
            <a:endParaRPr lang="en-US" dirty="0" smtClean="0"/>
          </a:p>
          <a:p>
            <a:pPr marL="0" indent="0" algn="ctr">
              <a:buNone/>
            </a:pPr>
            <a:r>
              <a:rPr lang="en-US" dirty="0" smtClean="0"/>
              <a:t> </a:t>
            </a:r>
            <a:r>
              <a:rPr lang="en-US" b="1" dirty="0"/>
              <a:t>Piso, A.-M. A</a:t>
            </a:r>
            <a:r>
              <a:rPr lang="en-US" dirty="0"/>
              <a:t>., Oberg, K. I., </a:t>
            </a:r>
            <a:r>
              <a:rPr lang="en-US" dirty="0" err="1"/>
              <a:t>Birnstiel</a:t>
            </a:r>
            <a:r>
              <a:rPr lang="en-US" dirty="0"/>
              <a:t>, T., </a:t>
            </a:r>
            <a:r>
              <a:rPr lang="en-US" dirty="0" smtClean="0"/>
              <a:t>&amp; Murray</a:t>
            </a:r>
            <a:r>
              <a:rPr lang="en-US" dirty="0"/>
              <a:t>-Clay, R. </a:t>
            </a:r>
            <a:r>
              <a:rPr lang="en-US" dirty="0" smtClean="0"/>
              <a:t>A</a:t>
            </a:r>
            <a:r>
              <a:rPr lang="en-US" i="1" dirty="0" smtClean="0"/>
              <a:t>. </a:t>
            </a:r>
            <a:r>
              <a:rPr lang="en-US" dirty="0" smtClean="0"/>
              <a:t>2015, </a:t>
            </a:r>
            <a:r>
              <a:rPr lang="en-US" dirty="0" err="1" smtClean="0"/>
              <a:t>ApJ</a:t>
            </a:r>
            <a:r>
              <a:rPr lang="en-US" dirty="0" smtClean="0"/>
              <a:t>, 805, 109</a:t>
            </a:r>
            <a:endParaRPr lang="en-US" dirty="0" smtClean="0"/>
          </a:p>
          <a:p>
            <a:pPr marL="0" indent="0" algn="ctr">
              <a:buNone/>
            </a:pPr>
            <a:r>
              <a:rPr lang="en-US" i="1" dirty="0" smtClean="0">
                <a:solidFill>
                  <a:srgbClr val="FFFF00"/>
                </a:solidFill>
              </a:rPr>
              <a:t>C</a:t>
            </a:r>
            <a:r>
              <a:rPr lang="en-US" i="1" dirty="0">
                <a:solidFill>
                  <a:srgbClr val="FFFF00"/>
                </a:solidFill>
              </a:rPr>
              <a:t>/O and Snowline Locations</a:t>
            </a:r>
          </a:p>
          <a:p>
            <a:pPr marL="0" indent="0" algn="ctr">
              <a:buNone/>
            </a:pPr>
            <a:r>
              <a:rPr lang="en-US" i="1" dirty="0">
                <a:solidFill>
                  <a:srgbClr val="FFFF00"/>
                </a:solidFill>
              </a:rPr>
              <a:t>in </a:t>
            </a:r>
            <a:r>
              <a:rPr lang="en-US" i="1" dirty="0" err="1">
                <a:solidFill>
                  <a:srgbClr val="FFFF00"/>
                </a:solidFill>
              </a:rPr>
              <a:t>Protoplanetary</a:t>
            </a:r>
            <a:r>
              <a:rPr lang="en-US" i="1" dirty="0">
                <a:solidFill>
                  <a:srgbClr val="FFFF00"/>
                </a:solidFill>
              </a:rPr>
              <a:t> Disks: The </a:t>
            </a:r>
            <a:r>
              <a:rPr lang="en-US" i="1" dirty="0" smtClean="0">
                <a:solidFill>
                  <a:srgbClr val="FFFF00"/>
                </a:solidFill>
              </a:rPr>
              <a:t>Effect </a:t>
            </a:r>
            <a:r>
              <a:rPr lang="en-US" i="1" dirty="0">
                <a:solidFill>
                  <a:srgbClr val="FFFF00"/>
                </a:solidFill>
              </a:rPr>
              <a:t>of Radial Drift and Viscous Gas </a:t>
            </a:r>
            <a:r>
              <a:rPr lang="en-US" i="1" dirty="0" smtClean="0">
                <a:solidFill>
                  <a:srgbClr val="FFFF00"/>
                </a:solidFill>
              </a:rPr>
              <a:t>Accretion</a:t>
            </a:r>
            <a:r>
              <a:rPr lang="en-US" dirty="0" smtClean="0"/>
              <a:t> </a:t>
            </a:r>
          </a:p>
        </p:txBody>
      </p:sp>
    </p:spTree>
    <p:extLst>
      <p:ext uri="{BB962C8B-B14F-4D97-AF65-F5344CB8AC3E}">
        <p14:creationId xmlns:p14="http://schemas.microsoft.com/office/powerpoint/2010/main" val="7398943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8"/>
            <a:ext cx="8229600" cy="1143000"/>
          </a:xfrm>
        </p:spPr>
        <p:txBody>
          <a:bodyPr>
            <a:noAutofit/>
          </a:bodyPr>
          <a:lstStyle/>
          <a:p>
            <a:r>
              <a:rPr lang="en-US" sz="3600" dirty="0" smtClean="0"/>
              <a:t>We determined </a:t>
            </a:r>
            <a:r>
              <a:rPr lang="en-US" sz="3600" dirty="0" smtClean="0">
                <a:solidFill>
                  <a:srgbClr val="FFFF00"/>
                </a:solidFill>
              </a:rPr>
              <a:t>upper limits </a:t>
            </a:r>
            <a:r>
              <a:rPr lang="en-US" sz="3600" dirty="0" smtClean="0"/>
              <a:t>for the </a:t>
            </a:r>
            <a:r>
              <a:rPr lang="en-US" sz="3600" dirty="0" smtClean="0">
                <a:solidFill>
                  <a:srgbClr val="FFFF00"/>
                </a:solidFill>
              </a:rPr>
              <a:t>C/O ratio</a:t>
            </a:r>
            <a:r>
              <a:rPr lang="en-US" sz="3600" dirty="0" smtClean="0"/>
              <a:t> across the disk</a:t>
            </a:r>
            <a:endParaRPr lang="en-US" sz="3600" dirty="0"/>
          </a:p>
        </p:txBody>
      </p:sp>
      <p:pic>
        <p:nvPicPr>
          <p:cNvPr id="3" name="Picture 2" descr="C_O_ratio_passive_active_disk_many_colorbar_complete_n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445" y="1163638"/>
            <a:ext cx="5446888" cy="5446888"/>
          </a:xfrm>
          <a:prstGeom prst="rect">
            <a:avLst/>
          </a:prstGeom>
        </p:spPr>
      </p:pic>
      <p:sp>
        <p:nvSpPr>
          <p:cNvPr id="6" name="TextBox 5"/>
          <p:cNvSpPr txBox="1"/>
          <p:nvPr/>
        </p:nvSpPr>
        <p:spPr>
          <a:xfrm>
            <a:off x="4281688" y="6310521"/>
            <a:ext cx="3269817" cy="307777"/>
          </a:xfrm>
          <a:prstGeom prst="rect">
            <a:avLst/>
          </a:prstGeom>
          <a:noFill/>
        </p:spPr>
        <p:txBody>
          <a:bodyPr wrap="square" rtlCol="0">
            <a:spAutoFit/>
          </a:bodyPr>
          <a:lstStyle/>
          <a:p>
            <a:r>
              <a:rPr lang="en-US" sz="1400" dirty="0" smtClean="0">
                <a:solidFill>
                  <a:schemeClr val="bg1"/>
                </a:solidFill>
              </a:rPr>
              <a:t>Piso, Oberg, </a:t>
            </a:r>
            <a:r>
              <a:rPr lang="en-US" sz="1400" dirty="0" err="1" smtClean="0">
                <a:solidFill>
                  <a:schemeClr val="bg1"/>
                </a:solidFill>
              </a:rPr>
              <a:t>Birnstiel</a:t>
            </a:r>
            <a:r>
              <a:rPr lang="en-US" sz="1400" dirty="0" smtClean="0">
                <a:solidFill>
                  <a:schemeClr val="bg1"/>
                </a:solidFill>
              </a:rPr>
              <a:t>, Murray-Clay  (2015)</a:t>
            </a:r>
            <a:endParaRPr lang="en-US" sz="1400" dirty="0">
              <a:solidFill>
                <a:schemeClr val="bg1"/>
              </a:solidFill>
            </a:endParaRPr>
          </a:p>
        </p:txBody>
      </p:sp>
    </p:spTree>
    <p:extLst>
      <p:ext uri="{BB962C8B-B14F-4D97-AF65-F5344CB8AC3E}">
        <p14:creationId xmlns:p14="http://schemas.microsoft.com/office/powerpoint/2010/main" val="28950028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29174</TotalTime>
  <Words>1753</Words>
  <Application>Microsoft Macintosh PowerPoint</Application>
  <PresentationFormat>On-screen Show (4:3)</PresentationFormat>
  <Paragraphs>188</Paragraphs>
  <Slides>37</Slides>
  <Notes>2</Notes>
  <HiddenSlides>0</HiddenSlides>
  <MMClips>3</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 Black </vt:lpstr>
      <vt:lpstr>Microsoft Equation</vt:lpstr>
      <vt:lpstr>On the Origins of Gas Giant Compositions</vt:lpstr>
      <vt:lpstr>Outline</vt:lpstr>
      <vt:lpstr>Outline</vt:lpstr>
      <vt:lpstr>Disk Compositions Regulate Planet Compositions</vt:lpstr>
      <vt:lpstr>Disk structure is complex!</vt:lpstr>
      <vt:lpstr>Outline</vt:lpstr>
      <vt:lpstr>Understand how DISK DYNAMICS and  ICE MORPHOLOGY affect the snowline locations of the main C, O, N carriers, and thus the C/N/O ratios in gas and dust throughout the disk</vt:lpstr>
      <vt:lpstr>PowerPoint Presentation</vt:lpstr>
      <vt:lpstr>We determined upper limits for the C/O ratio across the disk</vt:lpstr>
      <vt:lpstr>Paper submitted to be submitted to ApJ by March 11</vt:lpstr>
      <vt:lpstr>PowerPoint Presentation</vt:lpstr>
      <vt:lpstr>Assumptions</vt:lpstr>
      <vt:lpstr>More volatile snowlines in disks</vt:lpstr>
      <vt:lpstr>Expected abundances of CH4 do not change C/O results significantly</vt:lpstr>
      <vt:lpstr>N/O ratios may be used as tracers of atmospheric chemistry</vt:lpstr>
      <vt:lpstr>Disk dynamics and ice morphology may change the CO and N2 snowline locations by a factor of 7!</vt:lpstr>
      <vt:lpstr>N/O ratios more enhanced than C/O ratios</vt:lpstr>
      <vt:lpstr>Main Results</vt:lpstr>
      <vt:lpstr>Summary &amp; Implications</vt:lpstr>
      <vt:lpstr>Outline</vt:lpstr>
      <vt:lpstr>GOAL 1</vt:lpstr>
      <vt:lpstr>BASIC IDEA</vt:lpstr>
      <vt:lpstr>Basic Equations</vt:lpstr>
      <vt:lpstr>Preliminary Results</vt:lpstr>
      <vt:lpstr>Determined profiles for gas and dust surface densities</vt:lpstr>
      <vt:lpstr>Determined profiles for gas and dust surface densities</vt:lpstr>
      <vt:lpstr>Determined profiles for gas and dust surface densities</vt:lpstr>
      <vt:lpstr>PowerPoint Presentation</vt:lpstr>
      <vt:lpstr>GOAL 2</vt:lpstr>
      <vt:lpstr>Outline</vt:lpstr>
      <vt:lpstr>GOOD NEWS </vt:lpstr>
      <vt:lpstr>Thesis Outline</vt:lpstr>
      <vt:lpstr>Thesis Outline</vt:lpstr>
      <vt:lpstr>Suggestions for External Examiner</vt:lpstr>
      <vt:lpstr>Thesis Timeline (and beyond)</vt:lpstr>
      <vt:lpstr>Thesis Timeline (and beyond)</vt:lpstr>
      <vt:lpstr>Conferences + Talks During Grad School</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the Minimum Core Mass for Giant Planet Formation</dc:title>
  <dc:creator>Ana-Maria Piso</dc:creator>
  <cp:lastModifiedBy>Ana-Maria Piso</cp:lastModifiedBy>
  <cp:revision>541</cp:revision>
  <dcterms:created xsi:type="dcterms:W3CDTF">2013-05-20T23:08:21Z</dcterms:created>
  <dcterms:modified xsi:type="dcterms:W3CDTF">2016-03-06T23:52:01Z</dcterms:modified>
</cp:coreProperties>
</file>